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nva Sans" panose="020B0604020202020204" charset="0"/>
      <p:regular r:id="rId16"/>
    </p:embeddedFont>
    <p:embeddedFont>
      <p:font typeface="Canva Sans Bold" panose="020B0604020202020204" charset="0"/>
      <p:regular r:id="rId17"/>
    </p:embeddedFont>
    <p:embeddedFont>
      <p:font typeface="Imprint MT Shadow" panose="04020605060303030202" pitchFamily="82" charset="0"/>
      <p:regular r:id="rId18"/>
    </p:embeddedFont>
    <p:embeddedFont>
      <p:font typeface="League Spartan" panose="020B0604020202020204" charset="0"/>
      <p:regular r:id="rId19"/>
    </p:embeddedFont>
    <p:embeddedFont>
      <p:font typeface="Poppins" panose="00000500000000000000" pitchFamily="2" charset="0"/>
      <p:regular r:id="rId20"/>
    </p:embeddedFont>
    <p:embeddedFont>
      <p:font typeface="Poppins Bold" panose="00000800000000000000" charset="0"/>
      <p:regular r:id="rId21"/>
    </p:embeddedFont>
    <p:embeddedFont>
      <p:font typeface="VAG Rounded Next Shin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E53"/>
    <a:srgbClr val="005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2" d="100"/>
          <a:sy n="52" d="100"/>
        </p:scale>
        <p:origin x="85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DD8E-C26B-4D18-89CD-16D269880A88}" type="datetimeFigureOut">
              <a:rPr lang="en-IN" smtClean="0"/>
              <a:t>22-05-2026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2F3F6-2BB3-4AAC-9F88-58686FE3C8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60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D2EED-1760-49A1-9E51-4ED50D9F52D6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1E4F-AAF1-422B-BCF9-81CEFEC2DB76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145E-71E2-4EFA-8F4B-322A29A4EEAD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049B-3C94-4435-A32F-42081DC28093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3924-A588-4887-95F8-632126335CD0}" type="datetime1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513E-343F-46CF-975F-088ADD6A320E}" type="datetime1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80F1-4B43-4FEB-A59A-47A522B09C45}" type="datetime1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2771-485D-45E4-AE28-C76924C33DD8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E1B9E-D3C6-409E-9544-B5C5EB0F6B01}" type="datetime1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399C3-3528-40C7-829D-707F2B599A54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42AAC-2A1F-4F67-982B-BB0F51B5D9C8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FFFBE-7025-43BB-92BB-4DA4256054C2}" type="datetime1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yoclinic.org/tests-procedures/bone-marrow-transplant/in-depth/stem-cells/art-20048117" TargetMode="External"/><Relationship Id="rId7" Type="http://schemas.openxmlformats.org/officeDocument/2006/relationships/hyperlink" Target="https://stemcells-europe.com/what-are-stem-cells/" TargetMode="External"/><Relationship Id="rId2" Type="http://schemas.openxmlformats.org/officeDocument/2006/relationships/hyperlink" Target="https://pmc.ncbi.nlm.nih.gov/articles/PMC6691074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scn.org/de/informationen/stammzellnetzwerknrw/entdecke-stammzellen/anwendungen-von-stammzellen#:~:text=Bisher%20zugelassen%20ist%20die%20Transplantation%20von%20Knochenmarkstammzellen%2C%20von,entweder%20auf%20der%20Verwendung%20adulter%20Stammzellen%20oder%20iPS-Zellen." TargetMode="External"/><Relationship Id="rId5" Type="http://schemas.openxmlformats.org/officeDocument/2006/relationships/hyperlink" Target="https://stemcells.nih.gov/NIH-Stem-Cell-Research" TargetMode="External"/><Relationship Id="rId4" Type="http://schemas.openxmlformats.org/officeDocument/2006/relationships/hyperlink" Target="https://scienceinsights.org/what-is-stem-cell-therapy-and-how-does-it-work/#google_vignet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315" y="8492984"/>
            <a:ext cx="2272359" cy="1531372"/>
          </a:xfrm>
          <a:custGeom>
            <a:avLst/>
            <a:gdLst/>
            <a:ahLst/>
            <a:cxnLst/>
            <a:rect l="l" t="t" r="r" b="b"/>
            <a:pathLst>
              <a:path w="2272359" h="1531372">
                <a:moveTo>
                  <a:pt x="0" y="0"/>
                </a:moveTo>
                <a:lnTo>
                  <a:pt x="2272359" y="0"/>
                </a:lnTo>
                <a:lnTo>
                  <a:pt x="2272359" y="1531372"/>
                </a:lnTo>
                <a:lnTo>
                  <a:pt x="0" y="1531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5498605" y="694179"/>
            <a:ext cx="2212349" cy="2272359"/>
          </a:xfrm>
          <a:custGeom>
            <a:avLst/>
            <a:gdLst/>
            <a:ahLst/>
            <a:cxnLst/>
            <a:rect l="l" t="t" r="r" b="b"/>
            <a:pathLst>
              <a:path w="2212349" h="2272359">
                <a:moveTo>
                  <a:pt x="0" y="0"/>
                </a:moveTo>
                <a:lnTo>
                  <a:pt x="2212349" y="0"/>
                </a:lnTo>
                <a:lnTo>
                  <a:pt x="2212349" y="2272359"/>
                </a:lnTo>
                <a:lnTo>
                  <a:pt x="0" y="2272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394859">
            <a:off x="2748298" y="7226545"/>
            <a:ext cx="2726433" cy="2711522"/>
          </a:xfrm>
          <a:custGeom>
            <a:avLst/>
            <a:gdLst/>
            <a:ahLst/>
            <a:cxnLst/>
            <a:rect l="l" t="t" r="r" b="b"/>
            <a:pathLst>
              <a:path w="2726433" h="2711522">
                <a:moveTo>
                  <a:pt x="0" y="0"/>
                </a:moveTo>
                <a:lnTo>
                  <a:pt x="2726433" y="0"/>
                </a:lnTo>
                <a:lnTo>
                  <a:pt x="2726433" y="2711522"/>
                </a:lnTo>
                <a:lnTo>
                  <a:pt x="0" y="2711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18974">
            <a:off x="423405" y="427908"/>
            <a:ext cx="1142500" cy="2804903"/>
          </a:xfrm>
          <a:custGeom>
            <a:avLst/>
            <a:gdLst/>
            <a:ahLst/>
            <a:cxnLst/>
            <a:rect l="l" t="t" r="r" b="b"/>
            <a:pathLst>
              <a:path w="1142500" h="2804903">
                <a:moveTo>
                  <a:pt x="0" y="0"/>
                </a:moveTo>
                <a:lnTo>
                  <a:pt x="1142501" y="0"/>
                </a:lnTo>
                <a:lnTo>
                  <a:pt x="1142501" y="2804903"/>
                </a:lnTo>
                <a:lnTo>
                  <a:pt x="0" y="28049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57391">
            <a:off x="14102043" y="3191523"/>
            <a:ext cx="1811419" cy="2549821"/>
          </a:xfrm>
          <a:custGeom>
            <a:avLst/>
            <a:gdLst/>
            <a:ahLst/>
            <a:cxnLst/>
            <a:rect l="l" t="t" r="r" b="b"/>
            <a:pathLst>
              <a:path w="1811419" h="2549821">
                <a:moveTo>
                  <a:pt x="0" y="0"/>
                </a:moveTo>
                <a:lnTo>
                  <a:pt x="1811419" y="0"/>
                </a:lnTo>
                <a:lnTo>
                  <a:pt x="1811419" y="2549822"/>
                </a:lnTo>
                <a:lnTo>
                  <a:pt x="0" y="25498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75834" y="2545061"/>
            <a:ext cx="3307010" cy="3154061"/>
          </a:xfrm>
          <a:custGeom>
            <a:avLst/>
            <a:gdLst/>
            <a:ahLst/>
            <a:cxnLst/>
            <a:rect l="l" t="t" r="r" b="b"/>
            <a:pathLst>
              <a:path w="3307010" h="3154061">
                <a:moveTo>
                  <a:pt x="0" y="0"/>
                </a:moveTo>
                <a:lnTo>
                  <a:pt x="3307010" y="0"/>
                </a:lnTo>
                <a:lnTo>
                  <a:pt x="3307010" y="3154061"/>
                </a:lnTo>
                <a:lnTo>
                  <a:pt x="0" y="31540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72427" y="-154641"/>
            <a:ext cx="2830618" cy="2699702"/>
          </a:xfrm>
          <a:custGeom>
            <a:avLst/>
            <a:gdLst/>
            <a:ahLst/>
            <a:cxnLst/>
            <a:rect l="l" t="t" r="r" b="b"/>
            <a:pathLst>
              <a:path w="2830618" h="2699702">
                <a:moveTo>
                  <a:pt x="0" y="0"/>
                </a:moveTo>
                <a:lnTo>
                  <a:pt x="2830618" y="0"/>
                </a:lnTo>
                <a:lnTo>
                  <a:pt x="2830618" y="2699702"/>
                </a:lnTo>
                <a:lnTo>
                  <a:pt x="0" y="26997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738952" y="148776"/>
            <a:ext cx="2338326" cy="2580222"/>
          </a:xfrm>
          <a:custGeom>
            <a:avLst/>
            <a:gdLst/>
            <a:ahLst/>
            <a:cxnLst/>
            <a:rect l="l" t="t" r="r" b="b"/>
            <a:pathLst>
              <a:path w="2338326" h="2580222">
                <a:moveTo>
                  <a:pt x="0" y="0"/>
                </a:moveTo>
                <a:lnTo>
                  <a:pt x="2338326" y="0"/>
                </a:lnTo>
                <a:lnTo>
                  <a:pt x="2338326" y="2580221"/>
                </a:lnTo>
                <a:lnTo>
                  <a:pt x="0" y="25802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10706" y="5716224"/>
            <a:ext cx="1868156" cy="1851173"/>
          </a:xfrm>
          <a:custGeom>
            <a:avLst/>
            <a:gdLst/>
            <a:ahLst/>
            <a:cxnLst/>
            <a:rect l="l" t="t" r="r" b="b"/>
            <a:pathLst>
              <a:path w="1868156" h="1851173">
                <a:moveTo>
                  <a:pt x="0" y="0"/>
                </a:moveTo>
                <a:lnTo>
                  <a:pt x="1868156" y="0"/>
                </a:lnTo>
                <a:lnTo>
                  <a:pt x="1868156" y="1851173"/>
                </a:lnTo>
                <a:lnTo>
                  <a:pt x="0" y="18511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298297">
            <a:off x="16110857" y="6585417"/>
            <a:ext cx="1205075" cy="3993678"/>
          </a:xfrm>
          <a:custGeom>
            <a:avLst/>
            <a:gdLst/>
            <a:ahLst/>
            <a:cxnLst/>
            <a:rect l="l" t="t" r="r" b="b"/>
            <a:pathLst>
              <a:path w="1205075" h="3993678">
                <a:moveTo>
                  <a:pt x="0" y="0"/>
                </a:moveTo>
                <a:lnTo>
                  <a:pt x="1205075" y="0"/>
                </a:lnTo>
                <a:lnTo>
                  <a:pt x="1205075" y="3993678"/>
                </a:lnTo>
                <a:lnTo>
                  <a:pt x="0" y="39936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534065" y="7408136"/>
            <a:ext cx="2311721" cy="2445089"/>
          </a:xfrm>
          <a:custGeom>
            <a:avLst/>
            <a:gdLst/>
            <a:ahLst/>
            <a:cxnLst/>
            <a:rect l="l" t="t" r="r" b="b"/>
            <a:pathLst>
              <a:path w="2311721" h="2445089">
                <a:moveTo>
                  <a:pt x="0" y="0"/>
                </a:moveTo>
                <a:lnTo>
                  <a:pt x="2311721" y="0"/>
                </a:lnTo>
                <a:lnTo>
                  <a:pt x="2311721" y="2445089"/>
                </a:lnTo>
                <a:lnTo>
                  <a:pt x="0" y="2445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682844" y="1110790"/>
            <a:ext cx="8788893" cy="8229600"/>
          </a:xfrm>
          <a:custGeom>
            <a:avLst/>
            <a:gdLst/>
            <a:ahLst/>
            <a:cxnLst/>
            <a:rect l="l" t="t" r="r" b="b"/>
            <a:pathLst>
              <a:path w="8788893" h="8229600">
                <a:moveTo>
                  <a:pt x="0" y="0"/>
                </a:moveTo>
                <a:lnTo>
                  <a:pt x="8788893" y="0"/>
                </a:lnTo>
                <a:lnTo>
                  <a:pt x="87888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978008">
            <a:off x="16613464" y="4552370"/>
            <a:ext cx="902550" cy="2026132"/>
          </a:xfrm>
          <a:custGeom>
            <a:avLst/>
            <a:gdLst/>
            <a:ahLst/>
            <a:cxnLst/>
            <a:rect l="l" t="t" r="r" b="b"/>
            <a:pathLst>
              <a:path w="902550" h="2026132">
                <a:moveTo>
                  <a:pt x="0" y="0"/>
                </a:moveTo>
                <a:lnTo>
                  <a:pt x="902549" y="0"/>
                </a:lnTo>
                <a:lnTo>
                  <a:pt x="902549" y="2026132"/>
                </a:lnTo>
                <a:lnTo>
                  <a:pt x="0" y="20261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18167" y="3337773"/>
            <a:ext cx="10051666" cy="3951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329"/>
              </a:lnSpc>
              <a:spcBef>
                <a:spcPct val="0"/>
              </a:spcBef>
            </a:pPr>
            <a:r>
              <a:rPr lang="en-US" sz="14326" b="1" u="none" strike="noStrike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STAMM ZELLEN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FAF7B0-DD5E-DF71-FEB5-4BDDD4A9FD7E}"/>
              </a:ext>
            </a:extLst>
          </p:cNvPr>
          <p:cNvSpPr txBox="1"/>
          <p:nvPr/>
        </p:nvSpPr>
        <p:spPr>
          <a:xfrm>
            <a:off x="9910858" y="9616127"/>
            <a:ext cx="2657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Yashika &amp; Bhavya Sadhana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233332" y="1307215"/>
            <a:ext cx="2212349" cy="2272359"/>
          </a:xfrm>
          <a:custGeom>
            <a:avLst/>
            <a:gdLst/>
            <a:ahLst/>
            <a:cxnLst/>
            <a:rect l="l" t="t" r="r" b="b"/>
            <a:pathLst>
              <a:path w="2212349" h="2272359">
                <a:moveTo>
                  <a:pt x="0" y="0"/>
                </a:moveTo>
                <a:lnTo>
                  <a:pt x="2212349" y="0"/>
                </a:lnTo>
                <a:lnTo>
                  <a:pt x="2212349" y="2272359"/>
                </a:lnTo>
                <a:lnTo>
                  <a:pt x="0" y="2272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94859">
            <a:off x="23573" y="7724645"/>
            <a:ext cx="2225213" cy="2213044"/>
          </a:xfrm>
          <a:custGeom>
            <a:avLst/>
            <a:gdLst/>
            <a:ahLst/>
            <a:cxnLst/>
            <a:rect l="l" t="t" r="r" b="b"/>
            <a:pathLst>
              <a:path w="2225213" h="2213044">
                <a:moveTo>
                  <a:pt x="0" y="0"/>
                </a:moveTo>
                <a:lnTo>
                  <a:pt x="2225213" y="0"/>
                </a:lnTo>
                <a:lnTo>
                  <a:pt x="2225213" y="2213044"/>
                </a:lnTo>
                <a:lnTo>
                  <a:pt x="0" y="2213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8974">
            <a:off x="423405" y="427908"/>
            <a:ext cx="1142500" cy="2804903"/>
          </a:xfrm>
          <a:custGeom>
            <a:avLst/>
            <a:gdLst/>
            <a:ahLst/>
            <a:cxnLst/>
            <a:rect l="l" t="t" r="r" b="b"/>
            <a:pathLst>
              <a:path w="1142500" h="2804903">
                <a:moveTo>
                  <a:pt x="0" y="0"/>
                </a:moveTo>
                <a:lnTo>
                  <a:pt x="1142501" y="0"/>
                </a:lnTo>
                <a:lnTo>
                  <a:pt x="1142501" y="2804903"/>
                </a:lnTo>
                <a:lnTo>
                  <a:pt x="0" y="28049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7391">
            <a:off x="15831485" y="3402136"/>
            <a:ext cx="1811419" cy="2549821"/>
          </a:xfrm>
          <a:custGeom>
            <a:avLst/>
            <a:gdLst/>
            <a:ahLst/>
            <a:cxnLst/>
            <a:rect l="l" t="t" r="r" b="b"/>
            <a:pathLst>
              <a:path w="1811419" h="2549821">
                <a:moveTo>
                  <a:pt x="0" y="0"/>
                </a:moveTo>
                <a:lnTo>
                  <a:pt x="1811419" y="0"/>
                </a:lnTo>
                <a:lnTo>
                  <a:pt x="1811419" y="2549821"/>
                </a:lnTo>
                <a:lnTo>
                  <a:pt x="0" y="2549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59202" y="5730211"/>
            <a:ext cx="2170831" cy="2070430"/>
          </a:xfrm>
          <a:custGeom>
            <a:avLst/>
            <a:gdLst/>
            <a:ahLst/>
            <a:cxnLst/>
            <a:rect l="l" t="t" r="r" b="b"/>
            <a:pathLst>
              <a:path w="2170831" h="2070430">
                <a:moveTo>
                  <a:pt x="0" y="0"/>
                </a:moveTo>
                <a:lnTo>
                  <a:pt x="2170831" y="0"/>
                </a:lnTo>
                <a:lnTo>
                  <a:pt x="2170831" y="2070430"/>
                </a:lnTo>
                <a:lnTo>
                  <a:pt x="0" y="20704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2101" y="3751460"/>
            <a:ext cx="1868156" cy="1851173"/>
          </a:xfrm>
          <a:custGeom>
            <a:avLst/>
            <a:gdLst/>
            <a:ahLst/>
            <a:cxnLst/>
            <a:rect l="l" t="t" r="r" b="b"/>
            <a:pathLst>
              <a:path w="1868156" h="1851173">
                <a:moveTo>
                  <a:pt x="0" y="0"/>
                </a:moveTo>
                <a:lnTo>
                  <a:pt x="1868157" y="0"/>
                </a:lnTo>
                <a:lnTo>
                  <a:pt x="1868157" y="1851173"/>
                </a:lnTo>
                <a:lnTo>
                  <a:pt x="0" y="18511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162397">
            <a:off x="16545372" y="6737747"/>
            <a:ext cx="1205075" cy="3993678"/>
          </a:xfrm>
          <a:custGeom>
            <a:avLst/>
            <a:gdLst/>
            <a:ahLst/>
            <a:cxnLst/>
            <a:rect l="l" t="t" r="r" b="b"/>
            <a:pathLst>
              <a:path w="1205075" h="3993678">
                <a:moveTo>
                  <a:pt x="0" y="0"/>
                </a:moveTo>
                <a:lnTo>
                  <a:pt x="1205075" y="0"/>
                </a:lnTo>
                <a:lnTo>
                  <a:pt x="1205075" y="3993678"/>
                </a:lnTo>
                <a:lnTo>
                  <a:pt x="0" y="39936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0033069">
            <a:off x="15530787" y="5949378"/>
            <a:ext cx="902550" cy="2026132"/>
          </a:xfrm>
          <a:custGeom>
            <a:avLst/>
            <a:gdLst/>
            <a:ahLst/>
            <a:cxnLst/>
            <a:rect l="l" t="t" r="r" b="b"/>
            <a:pathLst>
              <a:path w="902550" h="2026132">
                <a:moveTo>
                  <a:pt x="0" y="0"/>
                </a:moveTo>
                <a:lnTo>
                  <a:pt x="902550" y="0"/>
                </a:lnTo>
                <a:lnTo>
                  <a:pt x="902550" y="2026131"/>
                </a:lnTo>
                <a:lnTo>
                  <a:pt x="0" y="20261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3282747" y="1586874"/>
            <a:ext cx="11520405" cy="8259760"/>
            <a:chOff x="0" y="0"/>
            <a:chExt cx="3034181" cy="21754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34181" cy="2175410"/>
            </a:xfrm>
            <a:custGeom>
              <a:avLst/>
              <a:gdLst/>
              <a:ahLst/>
              <a:cxnLst/>
              <a:rect l="l" t="t" r="r" b="b"/>
              <a:pathLst>
                <a:path w="3034181" h="2175410">
                  <a:moveTo>
                    <a:pt x="34273" y="0"/>
                  </a:moveTo>
                  <a:lnTo>
                    <a:pt x="2999908" y="0"/>
                  </a:lnTo>
                  <a:cubicBezTo>
                    <a:pt x="3018836" y="0"/>
                    <a:pt x="3034181" y="15345"/>
                    <a:pt x="3034181" y="34273"/>
                  </a:cubicBezTo>
                  <a:lnTo>
                    <a:pt x="3034181" y="2141137"/>
                  </a:lnTo>
                  <a:cubicBezTo>
                    <a:pt x="3034181" y="2160066"/>
                    <a:pt x="3018836" y="2175410"/>
                    <a:pt x="2999908" y="2175410"/>
                  </a:cubicBezTo>
                  <a:lnTo>
                    <a:pt x="34273" y="2175410"/>
                  </a:lnTo>
                  <a:cubicBezTo>
                    <a:pt x="15345" y="2175410"/>
                    <a:pt x="0" y="2160066"/>
                    <a:pt x="0" y="2141137"/>
                  </a:cubicBezTo>
                  <a:lnTo>
                    <a:pt x="0" y="34273"/>
                  </a:lnTo>
                  <a:cubicBezTo>
                    <a:pt x="0" y="15345"/>
                    <a:pt x="15345" y="0"/>
                    <a:pt x="3427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E8DE">
                    <a:alpha val="57500"/>
                  </a:srgbClr>
                </a:gs>
                <a:gs pos="100000">
                  <a:srgbClr val="0080B0">
                    <a:alpha val="38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034181" cy="2213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89052" y="80196"/>
            <a:ext cx="1897008" cy="189700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835" r="-3835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4966627" y="694006"/>
            <a:ext cx="8038545" cy="943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74"/>
              </a:lnSpc>
              <a:spcBef>
                <a:spcPct val="0"/>
              </a:spcBef>
            </a:pPr>
            <a:r>
              <a:rPr lang="en-US" sz="8000" dirty="0">
                <a:solidFill>
                  <a:srgbClr val="FFFFFF"/>
                </a:solidFill>
                <a:latin typeface="Imprint MT Shadow" panose="04020605060303030202" pitchFamily="82" charset="0"/>
                <a:ea typeface="League Spartan"/>
                <a:cs typeface="League Spartan"/>
                <a:sym typeface="League Spartan"/>
              </a:rPr>
              <a:t>INHALT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423EE143-C184-89D7-9F44-D297EC58FF3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584532" y="2186661"/>
            <a:ext cx="14804800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Einführung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Stammzellen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Stammzellen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Anwendungen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Medizin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Forschung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Regenerative </a:t>
            </a: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Medizin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Transplantationsmethoden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Herausforderungen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Zukunft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38731" y="2789410"/>
            <a:ext cx="7348345" cy="6468890"/>
          </a:xfrm>
          <a:custGeom>
            <a:avLst/>
            <a:gdLst/>
            <a:ahLst/>
            <a:cxnLst/>
            <a:rect l="l" t="t" r="r" b="b"/>
            <a:pathLst>
              <a:path w="7348345" h="6468890">
                <a:moveTo>
                  <a:pt x="0" y="0"/>
                </a:moveTo>
                <a:lnTo>
                  <a:pt x="7348345" y="0"/>
                </a:lnTo>
                <a:lnTo>
                  <a:pt x="7348345" y="6468890"/>
                </a:lnTo>
                <a:lnTo>
                  <a:pt x="0" y="6468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71" r="-54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3497" y="2683703"/>
            <a:ext cx="7348345" cy="6574598"/>
          </a:xfrm>
          <a:custGeom>
            <a:avLst/>
            <a:gdLst/>
            <a:ahLst/>
            <a:cxnLst/>
            <a:rect l="l" t="t" r="r" b="b"/>
            <a:pathLst>
              <a:path w="7214344" h="6468890">
                <a:moveTo>
                  <a:pt x="0" y="0"/>
                </a:moveTo>
                <a:lnTo>
                  <a:pt x="7214344" y="0"/>
                </a:lnTo>
                <a:lnTo>
                  <a:pt x="7214344" y="6468890"/>
                </a:lnTo>
                <a:lnTo>
                  <a:pt x="0" y="6468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309" r="-1627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66624" y="349035"/>
            <a:ext cx="9466095" cy="679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1"/>
              </a:lnSpc>
              <a:spcBef>
                <a:spcPct val="0"/>
              </a:spcBef>
            </a:pPr>
            <a:r>
              <a:rPr lang="en-US" sz="4842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League Spartan"/>
                <a:cs typeface="Times New Roman" panose="02020603050405020304" pitchFamily="18" charset="0"/>
                <a:sym typeface="League Spartan"/>
              </a:rPr>
              <a:t>WAS IST EINE STAMMZELLE 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80895" y="1231098"/>
            <a:ext cx="8726210" cy="339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Undifferenzierte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Zellen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mit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höher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Entwicklungsfähigkeit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74863" y="1908674"/>
            <a:ext cx="3938274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721" b="1" u="sng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2 HAUPTMERKMALE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7400" y="2137332"/>
            <a:ext cx="305347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Selbsterneuerung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722196" y="2222037"/>
            <a:ext cx="3053477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Differenzierung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864096" y="9425751"/>
            <a:ext cx="13518904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Diese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Eigenschaften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machen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Stammzellen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wichtig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in der Regeneration und </a:t>
            </a:r>
            <a:r>
              <a:rPr lang="en-US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Medizin</a:t>
            </a: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30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3552508" y="3940435"/>
            <a:ext cx="11182984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6087725" y="2102410"/>
            <a:ext cx="6282569" cy="4193615"/>
          </a:xfrm>
          <a:custGeom>
            <a:avLst/>
            <a:gdLst/>
            <a:ahLst/>
            <a:cxnLst/>
            <a:rect l="l" t="t" r="r" b="b"/>
            <a:pathLst>
              <a:path w="6282569" h="4193615">
                <a:moveTo>
                  <a:pt x="0" y="0"/>
                </a:moveTo>
                <a:lnTo>
                  <a:pt x="6282570" y="0"/>
                </a:lnTo>
                <a:lnTo>
                  <a:pt x="6282570" y="4193615"/>
                </a:lnTo>
                <a:lnTo>
                  <a:pt x="0" y="419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" name="AutoShape 4"/>
          <p:cNvSpPr/>
          <p:nvPr/>
        </p:nvSpPr>
        <p:spPr>
          <a:xfrm flipH="1">
            <a:off x="3552507" y="3940435"/>
            <a:ext cx="0" cy="2153234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5" name="AutoShape 5"/>
          <p:cNvSpPr/>
          <p:nvPr/>
        </p:nvSpPr>
        <p:spPr>
          <a:xfrm>
            <a:off x="14716442" y="3940435"/>
            <a:ext cx="0" cy="2106447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6" name="TextBox 6"/>
          <p:cNvSpPr txBox="1"/>
          <p:nvPr/>
        </p:nvSpPr>
        <p:spPr>
          <a:xfrm>
            <a:off x="1383310" y="401556"/>
            <a:ext cx="15521378" cy="2027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0"/>
              </a:lnSpc>
              <a:spcBef>
                <a:spcPct val="0"/>
              </a:spcBef>
            </a:pPr>
            <a:r>
              <a:rPr lang="en-US" sz="382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    </a:t>
            </a:r>
            <a:r>
              <a:rPr lang="en-US" sz="5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Arten</a:t>
            </a:r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von </a:t>
            </a:r>
            <a:r>
              <a:rPr lang="en-US" sz="5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</a:p>
          <a:p>
            <a:pPr algn="ctr">
              <a:lnSpc>
                <a:spcPts val="5360"/>
              </a:lnSpc>
              <a:spcBef>
                <a:spcPct val="0"/>
              </a:spcBef>
            </a:pPr>
            <a:endParaRPr lang="en-US" sz="3828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360"/>
              </a:lnSpc>
              <a:spcBef>
                <a:spcPct val="0"/>
              </a:spcBef>
            </a:pPr>
            <a:r>
              <a:rPr lang="en-US" sz="382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r>
              <a:rPr lang="en-US" sz="382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382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auf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zwei</a:t>
            </a:r>
            <a:r>
              <a:rPr lang="en-US" sz="382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Hauptarten</a:t>
            </a:r>
            <a:r>
              <a:rPr lang="en-US" sz="382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klassifiziert</a:t>
            </a:r>
            <a:r>
              <a:rPr lang="en-US" sz="382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82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werden</a:t>
            </a:r>
            <a:endParaRPr lang="en-US" sz="382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890395" y="6238728"/>
            <a:ext cx="3324225" cy="533400"/>
            <a:chOff x="0" y="0"/>
            <a:chExt cx="875379" cy="1404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5379" cy="140462"/>
            </a:xfrm>
            <a:custGeom>
              <a:avLst/>
              <a:gdLst/>
              <a:ahLst/>
              <a:cxnLst/>
              <a:rect l="l" t="t" r="r" b="b"/>
              <a:pathLst>
                <a:path w="875379" h="140462">
                  <a:moveTo>
                    <a:pt x="11645" y="0"/>
                  </a:moveTo>
                  <a:lnTo>
                    <a:pt x="863734" y="0"/>
                  </a:lnTo>
                  <a:cubicBezTo>
                    <a:pt x="866823" y="0"/>
                    <a:pt x="869785" y="1227"/>
                    <a:pt x="871969" y="3411"/>
                  </a:cubicBezTo>
                  <a:cubicBezTo>
                    <a:pt x="874152" y="5594"/>
                    <a:pt x="875379" y="8556"/>
                    <a:pt x="875379" y="11645"/>
                  </a:cubicBezTo>
                  <a:lnTo>
                    <a:pt x="875379" y="128817"/>
                  </a:lnTo>
                  <a:cubicBezTo>
                    <a:pt x="875379" y="131906"/>
                    <a:pt x="874152" y="134868"/>
                    <a:pt x="871969" y="137051"/>
                  </a:cubicBezTo>
                  <a:cubicBezTo>
                    <a:pt x="869785" y="139235"/>
                    <a:pt x="866823" y="140462"/>
                    <a:pt x="863734" y="140462"/>
                  </a:cubicBezTo>
                  <a:lnTo>
                    <a:pt x="11645" y="140462"/>
                  </a:lnTo>
                  <a:cubicBezTo>
                    <a:pt x="8556" y="140462"/>
                    <a:pt x="5594" y="139235"/>
                    <a:pt x="3411" y="137051"/>
                  </a:cubicBezTo>
                  <a:cubicBezTo>
                    <a:pt x="1227" y="134868"/>
                    <a:pt x="0" y="131906"/>
                    <a:pt x="0" y="128817"/>
                  </a:cubicBezTo>
                  <a:lnTo>
                    <a:pt x="0" y="11645"/>
                  </a:lnTo>
                  <a:cubicBezTo>
                    <a:pt x="0" y="8556"/>
                    <a:pt x="1227" y="5594"/>
                    <a:pt x="3411" y="3411"/>
                  </a:cubicBezTo>
                  <a:cubicBezTo>
                    <a:pt x="5594" y="1227"/>
                    <a:pt x="8556" y="0"/>
                    <a:pt x="11645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75379" cy="1785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46510" y="6213352"/>
            <a:ext cx="3533775" cy="51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697" lvl="1" indent="-323848" algn="l">
              <a:lnSpc>
                <a:spcPts val="4199"/>
              </a:lnSpc>
              <a:spcBef>
                <a:spcPct val="0"/>
              </a:spcBef>
              <a:buAutoNum type="arabicPeriod"/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nach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Potenz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2961639" y="6257925"/>
            <a:ext cx="3533775" cy="533400"/>
            <a:chOff x="0" y="0"/>
            <a:chExt cx="980726" cy="1404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0726" cy="140462"/>
            </a:xfrm>
            <a:custGeom>
              <a:avLst/>
              <a:gdLst/>
              <a:ahLst/>
              <a:cxnLst/>
              <a:rect l="l" t="t" r="r" b="b"/>
              <a:pathLst>
                <a:path w="980726" h="140462">
                  <a:moveTo>
                    <a:pt x="10394" y="0"/>
                  </a:moveTo>
                  <a:lnTo>
                    <a:pt x="970332" y="0"/>
                  </a:lnTo>
                  <a:cubicBezTo>
                    <a:pt x="973089" y="0"/>
                    <a:pt x="975732" y="1095"/>
                    <a:pt x="977682" y="3044"/>
                  </a:cubicBezTo>
                  <a:cubicBezTo>
                    <a:pt x="979631" y="4994"/>
                    <a:pt x="980726" y="7637"/>
                    <a:pt x="980726" y="10394"/>
                  </a:cubicBezTo>
                  <a:lnTo>
                    <a:pt x="980726" y="130068"/>
                  </a:lnTo>
                  <a:cubicBezTo>
                    <a:pt x="980726" y="132825"/>
                    <a:pt x="979631" y="135468"/>
                    <a:pt x="977682" y="137418"/>
                  </a:cubicBezTo>
                  <a:cubicBezTo>
                    <a:pt x="975732" y="139367"/>
                    <a:pt x="973089" y="140462"/>
                    <a:pt x="970332" y="140462"/>
                  </a:cubicBezTo>
                  <a:lnTo>
                    <a:pt x="10394" y="140462"/>
                  </a:lnTo>
                  <a:cubicBezTo>
                    <a:pt x="7637" y="140462"/>
                    <a:pt x="4994" y="139367"/>
                    <a:pt x="3044" y="137418"/>
                  </a:cubicBezTo>
                  <a:cubicBezTo>
                    <a:pt x="1095" y="135468"/>
                    <a:pt x="0" y="132825"/>
                    <a:pt x="0" y="130068"/>
                  </a:cubicBezTo>
                  <a:lnTo>
                    <a:pt x="0" y="10394"/>
                  </a:lnTo>
                  <a:cubicBezTo>
                    <a:pt x="0" y="7637"/>
                    <a:pt x="1095" y="4994"/>
                    <a:pt x="3044" y="3044"/>
                  </a:cubicBezTo>
                  <a:cubicBezTo>
                    <a:pt x="4994" y="1095"/>
                    <a:pt x="7637" y="0"/>
                    <a:pt x="10394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80726" cy="1785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961639" y="6213351"/>
            <a:ext cx="3479851" cy="51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49" lvl="1" algn="l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  <a:r>
              <a:rPr lang="en-US" sz="32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nach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Herkunft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165095" y="5451995"/>
            <a:ext cx="2127827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97462" y="6958486"/>
            <a:ext cx="5656898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Klassifikation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nach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der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Fähigkeit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verschiedene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Zelltypen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9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zu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99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907045" y="6958486"/>
            <a:ext cx="6155610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9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Klassifikation</a:t>
            </a:r>
            <a:r>
              <a:rPr lang="en-US" sz="29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9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nach</a:t>
            </a:r>
            <a:r>
              <a:rPr lang="en-US" sz="29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dem Ursprung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9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der </a:t>
            </a:r>
            <a:r>
              <a:rPr lang="en-US" sz="29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endParaRPr lang="en-US" sz="290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45657" y="1726641"/>
            <a:ext cx="26372" cy="6768624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" name="Freeform 3"/>
          <p:cNvSpPr/>
          <p:nvPr/>
        </p:nvSpPr>
        <p:spPr>
          <a:xfrm>
            <a:off x="7538521" y="959300"/>
            <a:ext cx="7557140" cy="2437178"/>
          </a:xfrm>
          <a:custGeom>
            <a:avLst/>
            <a:gdLst/>
            <a:ahLst/>
            <a:cxnLst/>
            <a:rect l="l" t="t" r="r" b="b"/>
            <a:pathLst>
              <a:path w="7557140" h="2437178">
                <a:moveTo>
                  <a:pt x="0" y="0"/>
                </a:moveTo>
                <a:lnTo>
                  <a:pt x="7557141" y="0"/>
                </a:lnTo>
                <a:lnTo>
                  <a:pt x="7557141" y="2437177"/>
                </a:lnTo>
                <a:lnTo>
                  <a:pt x="0" y="24371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258566" y="3808165"/>
            <a:ext cx="8688459" cy="1770273"/>
          </a:xfrm>
          <a:custGeom>
            <a:avLst/>
            <a:gdLst/>
            <a:ahLst/>
            <a:cxnLst/>
            <a:rect l="l" t="t" r="r" b="b"/>
            <a:pathLst>
              <a:path w="8688459" h="1770273">
                <a:moveTo>
                  <a:pt x="0" y="0"/>
                </a:moveTo>
                <a:lnTo>
                  <a:pt x="8688459" y="0"/>
                </a:lnTo>
                <a:lnTo>
                  <a:pt x="8688459" y="1770273"/>
                </a:lnTo>
                <a:lnTo>
                  <a:pt x="0" y="17702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5" name="Freeform 5"/>
          <p:cNvSpPr/>
          <p:nvPr/>
        </p:nvSpPr>
        <p:spPr>
          <a:xfrm>
            <a:off x="6956743" y="6152166"/>
            <a:ext cx="8688459" cy="1639947"/>
          </a:xfrm>
          <a:custGeom>
            <a:avLst/>
            <a:gdLst/>
            <a:ahLst/>
            <a:cxnLst/>
            <a:rect l="l" t="t" r="r" b="b"/>
            <a:pathLst>
              <a:path w="8688459" h="1639947">
                <a:moveTo>
                  <a:pt x="0" y="0"/>
                </a:moveTo>
                <a:lnTo>
                  <a:pt x="8688459" y="0"/>
                </a:lnTo>
                <a:lnTo>
                  <a:pt x="8688459" y="1639947"/>
                </a:lnTo>
                <a:lnTo>
                  <a:pt x="0" y="1639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96100" y="8280678"/>
            <a:ext cx="8853383" cy="1781743"/>
          </a:xfrm>
          <a:custGeom>
            <a:avLst/>
            <a:gdLst/>
            <a:ahLst/>
            <a:cxnLst/>
            <a:rect l="l" t="t" r="r" b="b"/>
            <a:pathLst>
              <a:path w="8853383" h="1781743">
                <a:moveTo>
                  <a:pt x="0" y="0"/>
                </a:moveTo>
                <a:lnTo>
                  <a:pt x="8853383" y="0"/>
                </a:lnTo>
                <a:lnTo>
                  <a:pt x="8853383" y="1781744"/>
                </a:lnTo>
                <a:lnTo>
                  <a:pt x="0" y="17817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68361" y="-84740"/>
            <a:ext cx="10151278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7449" lvl="1" indent="-593725" algn="l">
              <a:lnSpc>
                <a:spcPts val="7699"/>
              </a:lnSpc>
              <a:buAutoNum type="arabicPeriod"/>
            </a:pPr>
            <a:r>
              <a:rPr lang="en-US" sz="549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Potenz</a:t>
            </a:r>
            <a:r>
              <a:rPr lang="en-US" sz="549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von </a:t>
            </a:r>
            <a:r>
              <a:rPr lang="en-US" sz="549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endParaRPr lang="en-US" sz="5499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9486" y="1310327"/>
            <a:ext cx="2449949" cy="37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Höchste</a:t>
            </a:r>
            <a:r>
              <a:rPr lang="en-US" sz="23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Potenz</a:t>
            </a:r>
            <a:r>
              <a:rPr lang="en-US" sz="23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0613" y="8495835"/>
            <a:ext cx="2685693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Geringste</a:t>
            </a:r>
            <a:r>
              <a:rPr lang="en-US" sz="23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Potenz</a:t>
            </a:r>
            <a:r>
              <a:rPr lang="en-US" sz="23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3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809875" y="1343025"/>
            <a:ext cx="3532349" cy="476250"/>
            <a:chOff x="0" y="0"/>
            <a:chExt cx="1121188" cy="1254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1188" cy="125412"/>
            </a:xfrm>
            <a:custGeom>
              <a:avLst/>
              <a:gdLst/>
              <a:ahLst/>
              <a:cxnLst/>
              <a:rect l="l" t="t" r="r" b="b"/>
              <a:pathLst>
                <a:path w="1121188" h="125412">
                  <a:moveTo>
                    <a:pt x="9092" y="0"/>
                  </a:moveTo>
                  <a:lnTo>
                    <a:pt x="1112096" y="0"/>
                  </a:lnTo>
                  <a:cubicBezTo>
                    <a:pt x="1117117" y="0"/>
                    <a:pt x="1121188" y="4071"/>
                    <a:pt x="1121188" y="9092"/>
                  </a:cubicBezTo>
                  <a:lnTo>
                    <a:pt x="1121188" y="116321"/>
                  </a:lnTo>
                  <a:cubicBezTo>
                    <a:pt x="1121188" y="121342"/>
                    <a:pt x="1117117" y="125412"/>
                    <a:pt x="1112096" y="125412"/>
                  </a:cubicBezTo>
                  <a:lnTo>
                    <a:pt x="9092" y="125412"/>
                  </a:lnTo>
                  <a:cubicBezTo>
                    <a:pt x="4071" y="125412"/>
                    <a:pt x="0" y="121342"/>
                    <a:pt x="0" y="116321"/>
                  </a:cubicBezTo>
                  <a:lnTo>
                    <a:pt x="0" y="9092"/>
                  </a:lnTo>
                  <a:cubicBezTo>
                    <a:pt x="0" y="4071"/>
                    <a:pt x="4071" y="0"/>
                    <a:pt x="9092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21188" cy="1635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05760" y="1318283"/>
            <a:ext cx="4065151" cy="424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Totipotent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endParaRPr lang="en-US" sz="2599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81558" y="4565140"/>
            <a:ext cx="5864009" cy="88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121" lvl="1" indent="-275060" algn="l">
              <a:lnSpc>
                <a:spcPts val="3567"/>
              </a:lnSpc>
              <a:buFont typeface="Arial"/>
              <a:buChar char="•"/>
            </a:pP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fast alle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Zelltypen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</a:p>
          <a:p>
            <a:pPr marL="275061" lvl="1" algn="l">
              <a:lnSpc>
                <a:spcPts val="3567"/>
              </a:lnSpc>
            </a:pP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 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2809875" y="4038600"/>
            <a:ext cx="3793153" cy="476250"/>
            <a:chOff x="0" y="0"/>
            <a:chExt cx="1173861" cy="125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73861" cy="125412"/>
            </a:xfrm>
            <a:custGeom>
              <a:avLst/>
              <a:gdLst/>
              <a:ahLst/>
              <a:cxnLst/>
              <a:rect l="l" t="t" r="r" b="b"/>
              <a:pathLst>
                <a:path w="1173861" h="125412">
                  <a:moveTo>
                    <a:pt x="8684" y="0"/>
                  </a:moveTo>
                  <a:lnTo>
                    <a:pt x="1165177" y="0"/>
                  </a:lnTo>
                  <a:cubicBezTo>
                    <a:pt x="1167480" y="0"/>
                    <a:pt x="1169689" y="915"/>
                    <a:pt x="1171318" y="2543"/>
                  </a:cubicBezTo>
                  <a:cubicBezTo>
                    <a:pt x="1172946" y="4172"/>
                    <a:pt x="1173861" y="6381"/>
                    <a:pt x="1173861" y="8684"/>
                  </a:cubicBezTo>
                  <a:lnTo>
                    <a:pt x="1173861" y="116729"/>
                  </a:lnTo>
                  <a:cubicBezTo>
                    <a:pt x="1173861" y="119032"/>
                    <a:pt x="1172946" y="121241"/>
                    <a:pt x="1171318" y="122869"/>
                  </a:cubicBezTo>
                  <a:cubicBezTo>
                    <a:pt x="1169689" y="124498"/>
                    <a:pt x="1167480" y="125412"/>
                    <a:pt x="1165177" y="125412"/>
                  </a:cubicBezTo>
                  <a:lnTo>
                    <a:pt x="8684" y="125412"/>
                  </a:lnTo>
                  <a:cubicBezTo>
                    <a:pt x="6381" y="125412"/>
                    <a:pt x="4172" y="124498"/>
                    <a:pt x="2543" y="122869"/>
                  </a:cubicBezTo>
                  <a:cubicBezTo>
                    <a:pt x="915" y="121241"/>
                    <a:pt x="0" y="119032"/>
                    <a:pt x="0" y="116729"/>
                  </a:cubicBezTo>
                  <a:lnTo>
                    <a:pt x="0" y="8684"/>
                  </a:lnTo>
                  <a:cubicBezTo>
                    <a:pt x="0" y="6381"/>
                    <a:pt x="915" y="4172"/>
                    <a:pt x="2543" y="2543"/>
                  </a:cubicBezTo>
                  <a:cubicBezTo>
                    <a:pt x="4172" y="915"/>
                    <a:pt x="6381" y="0"/>
                    <a:pt x="8684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73861" cy="1635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905760" y="4012055"/>
            <a:ext cx="4262914" cy="43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Pluripotent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endParaRPr lang="en-US" sz="2599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981558" y="1806756"/>
            <a:ext cx="5864009" cy="1822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121" lvl="1" indent="-275060" algn="l">
              <a:lnSpc>
                <a:spcPts val="3567"/>
              </a:lnSpc>
              <a:buFont typeface="Arial"/>
              <a:buChar char="•"/>
            </a:pP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alle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Zelltypen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550121" lvl="1" indent="-275060" algn="l">
              <a:lnSpc>
                <a:spcPts val="3567"/>
              </a:lnSpc>
              <a:buFont typeface="Arial"/>
              <a:buChar char="•"/>
            </a:pP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einen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vollständigen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Organismus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algn="l">
              <a:lnSpc>
                <a:spcPts val="3567"/>
              </a:lnSpc>
            </a:pPr>
            <a:endParaRPr lang="en-US" sz="2548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2809875" y="6286500"/>
            <a:ext cx="3793153" cy="476250"/>
            <a:chOff x="0" y="0"/>
            <a:chExt cx="1196435" cy="125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6435" cy="125412"/>
            </a:xfrm>
            <a:custGeom>
              <a:avLst/>
              <a:gdLst/>
              <a:ahLst/>
              <a:cxnLst/>
              <a:rect l="l" t="t" r="r" b="b"/>
              <a:pathLst>
                <a:path w="1196435" h="125412">
                  <a:moveTo>
                    <a:pt x="8520" y="0"/>
                  </a:moveTo>
                  <a:lnTo>
                    <a:pt x="1187915" y="0"/>
                  </a:lnTo>
                  <a:cubicBezTo>
                    <a:pt x="1192621" y="0"/>
                    <a:pt x="1196435" y="3814"/>
                    <a:pt x="1196435" y="8520"/>
                  </a:cubicBezTo>
                  <a:lnTo>
                    <a:pt x="1196435" y="116893"/>
                  </a:lnTo>
                  <a:cubicBezTo>
                    <a:pt x="1196435" y="119152"/>
                    <a:pt x="1195538" y="121319"/>
                    <a:pt x="1193940" y="122917"/>
                  </a:cubicBezTo>
                  <a:cubicBezTo>
                    <a:pt x="1192342" y="124515"/>
                    <a:pt x="1190175" y="125412"/>
                    <a:pt x="1187915" y="125412"/>
                  </a:cubicBezTo>
                  <a:lnTo>
                    <a:pt x="8520" y="125412"/>
                  </a:lnTo>
                  <a:cubicBezTo>
                    <a:pt x="3814" y="125412"/>
                    <a:pt x="0" y="121598"/>
                    <a:pt x="0" y="116893"/>
                  </a:cubicBezTo>
                  <a:lnTo>
                    <a:pt x="0" y="8520"/>
                  </a:lnTo>
                  <a:cubicBezTo>
                    <a:pt x="0" y="3814"/>
                    <a:pt x="3814" y="0"/>
                    <a:pt x="8520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6435" cy="1635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905760" y="6261229"/>
            <a:ext cx="4352806" cy="43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Multipotent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endParaRPr lang="en-US" sz="2599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981558" y="6810172"/>
            <a:ext cx="4300063" cy="906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50121" lvl="1" indent="-275060" algn="l">
              <a:lnSpc>
                <a:spcPts val="3567"/>
              </a:lnSpc>
              <a:buFont typeface="Arial"/>
              <a:buChar char="•"/>
            </a:pP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nur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bestimmte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Zelltypen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2920524" y="8436423"/>
            <a:ext cx="3421700" cy="476250"/>
            <a:chOff x="0" y="0"/>
            <a:chExt cx="1118680" cy="125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18679" cy="125412"/>
            </a:xfrm>
            <a:custGeom>
              <a:avLst/>
              <a:gdLst/>
              <a:ahLst/>
              <a:cxnLst/>
              <a:rect l="l" t="t" r="r" b="b"/>
              <a:pathLst>
                <a:path w="1118679" h="125412">
                  <a:moveTo>
                    <a:pt x="9112" y="0"/>
                  </a:moveTo>
                  <a:lnTo>
                    <a:pt x="1109567" y="0"/>
                  </a:lnTo>
                  <a:cubicBezTo>
                    <a:pt x="1114600" y="0"/>
                    <a:pt x="1118679" y="4080"/>
                    <a:pt x="1118679" y="9112"/>
                  </a:cubicBezTo>
                  <a:lnTo>
                    <a:pt x="1118679" y="116300"/>
                  </a:lnTo>
                  <a:cubicBezTo>
                    <a:pt x="1118679" y="121333"/>
                    <a:pt x="1114600" y="125412"/>
                    <a:pt x="1109567" y="125412"/>
                  </a:cubicBezTo>
                  <a:lnTo>
                    <a:pt x="9112" y="125412"/>
                  </a:lnTo>
                  <a:cubicBezTo>
                    <a:pt x="4080" y="125412"/>
                    <a:pt x="0" y="121333"/>
                    <a:pt x="0" y="116300"/>
                  </a:cubicBezTo>
                  <a:lnTo>
                    <a:pt x="0" y="9112"/>
                  </a:lnTo>
                  <a:cubicBezTo>
                    <a:pt x="0" y="4080"/>
                    <a:pt x="4080" y="0"/>
                    <a:pt x="9112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118680" cy="1635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905760" y="8450427"/>
            <a:ext cx="4050983" cy="43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599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Unipotent </a:t>
            </a:r>
            <a:r>
              <a:rPr lang="en-US" sz="2599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endParaRPr lang="en-US" sz="2599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981558" y="8934044"/>
            <a:ext cx="5135199" cy="88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121" lvl="1" indent="-275060" algn="l">
              <a:lnSpc>
                <a:spcPts val="3567"/>
              </a:lnSpc>
              <a:buFont typeface="Arial"/>
              <a:buChar char="•"/>
            </a:pP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nur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einen</a:t>
            </a: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Zelltyp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275061" lvl="1" algn="l">
              <a:lnSpc>
                <a:spcPts val="3567"/>
              </a:lnSpc>
            </a:pPr>
            <a:r>
              <a:rPr lang="en-US" sz="2548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   </a:t>
            </a:r>
            <a:r>
              <a:rPr lang="en-US" sz="2548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bilden</a:t>
            </a:r>
            <a:endParaRPr lang="en-US" sz="2548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60279" y="2816441"/>
            <a:ext cx="6147360" cy="6868992"/>
          </a:xfrm>
          <a:custGeom>
            <a:avLst/>
            <a:gdLst/>
            <a:ahLst/>
            <a:cxnLst/>
            <a:rect l="l" t="t" r="r" b="b"/>
            <a:pathLst>
              <a:path w="6670567" h="7251576">
                <a:moveTo>
                  <a:pt x="0" y="0"/>
                </a:moveTo>
                <a:lnTo>
                  <a:pt x="6670567" y="0"/>
                </a:lnTo>
                <a:lnTo>
                  <a:pt x="6670567" y="7251576"/>
                </a:lnTo>
                <a:lnTo>
                  <a:pt x="0" y="7251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675" b="-223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620557" y="2241664"/>
            <a:ext cx="9463422" cy="7570738"/>
          </a:xfrm>
          <a:custGeom>
            <a:avLst/>
            <a:gdLst/>
            <a:ahLst/>
            <a:cxnLst/>
            <a:rect l="l" t="t" r="r" b="b"/>
            <a:pathLst>
              <a:path w="9463422" h="7570738">
                <a:moveTo>
                  <a:pt x="0" y="0"/>
                </a:moveTo>
                <a:lnTo>
                  <a:pt x="9463422" y="0"/>
                </a:lnTo>
                <a:lnTo>
                  <a:pt x="9463422" y="7570738"/>
                </a:lnTo>
                <a:lnTo>
                  <a:pt x="0" y="75707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" name="TextBox 4"/>
          <p:cNvSpPr txBox="1"/>
          <p:nvPr/>
        </p:nvSpPr>
        <p:spPr>
          <a:xfrm>
            <a:off x="4191000" y="-123776"/>
            <a:ext cx="11577925" cy="780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64" lvl="1" algn="l">
              <a:lnSpc>
                <a:spcPts val="6439"/>
              </a:lnSpc>
              <a:spcBef>
                <a:spcPct val="0"/>
              </a:spcBef>
            </a:pPr>
            <a:r>
              <a:rPr lang="en-US" sz="4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2. </a:t>
            </a:r>
            <a:r>
              <a:rPr lang="en-US" sz="45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Stammzellen</a:t>
            </a:r>
            <a:r>
              <a:rPr lang="en-US" sz="4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nach</a:t>
            </a:r>
            <a:r>
              <a:rPr lang="en-US" sz="45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5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Herkunft</a:t>
            </a:r>
            <a:endParaRPr lang="en-US" sz="45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57450" y="9117198"/>
            <a:ext cx="6290720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Verschiedene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Zelltypen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(z. B.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Nerven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-, Muskel-,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Epithel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-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oder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Blutzellen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18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52637" y="9522023"/>
            <a:ext cx="5868067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Verschiedene spezialisierte Zelltypen (z. B. Blutzellen)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189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6205793" y="691944"/>
            <a:ext cx="0" cy="10000169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2348436" y="691944"/>
            <a:ext cx="0" cy="9800994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0914395" y="3430665"/>
            <a:ext cx="8999260" cy="6007006"/>
          </a:xfrm>
          <a:custGeom>
            <a:avLst/>
            <a:gdLst/>
            <a:ahLst/>
            <a:cxnLst/>
            <a:rect l="l" t="t" r="r" b="b"/>
            <a:pathLst>
              <a:path w="8999260" h="6007006">
                <a:moveTo>
                  <a:pt x="0" y="0"/>
                </a:moveTo>
                <a:lnTo>
                  <a:pt x="8999260" y="0"/>
                </a:lnTo>
                <a:lnTo>
                  <a:pt x="8999260" y="6007006"/>
                </a:lnTo>
                <a:lnTo>
                  <a:pt x="0" y="60070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39238" y="4274503"/>
            <a:ext cx="9525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30172" y="693237"/>
            <a:ext cx="5133975" cy="552450"/>
            <a:chOff x="0" y="0"/>
            <a:chExt cx="1351947" cy="1454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1947" cy="145478"/>
            </a:xfrm>
            <a:custGeom>
              <a:avLst/>
              <a:gdLst/>
              <a:ahLst/>
              <a:cxnLst/>
              <a:rect l="l" t="t" r="r" b="b"/>
              <a:pathLst>
                <a:path w="1351947" h="145478">
                  <a:moveTo>
                    <a:pt x="7540" y="0"/>
                  </a:moveTo>
                  <a:lnTo>
                    <a:pt x="1344407" y="0"/>
                  </a:lnTo>
                  <a:cubicBezTo>
                    <a:pt x="1346407" y="0"/>
                    <a:pt x="1348324" y="794"/>
                    <a:pt x="1349738" y="2208"/>
                  </a:cubicBezTo>
                  <a:cubicBezTo>
                    <a:pt x="1351152" y="3622"/>
                    <a:pt x="1351947" y="5540"/>
                    <a:pt x="1351947" y="7540"/>
                  </a:cubicBezTo>
                  <a:lnTo>
                    <a:pt x="1351947" y="137939"/>
                  </a:lnTo>
                  <a:cubicBezTo>
                    <a:pt x="1351947" y="142103"/>
                    <a:pt x="1348571" y="145478"/>
                    <a:pt x="1344407" y="145478"/>
                  </a:cubicBezTo>
                  <a:lnTo>
                    <a:pt x="7540" y="145478"/>
                  </a:lnTo>
                  <a:cubicBezTo>
                    <a:pt x="5540" y="145478"/>
                    <a:pt x="3622" y="144684"/>
                    <a:pt x="2208" y="143270"/>
                  </a:cubicBezTo>
                  <a:cubicBezTo>
                    <a:pt x="794" y="141856"/>
                    <a:pt x="0" y="139938"/>
                    <a:pt x="0" y="137939"/>
                  </a:cubicBezTo>
                  <a:lnTo>
                    <a:pt x="0" y="7540"/>
                  </a:lnTo>
                  <a:cubicBezTo>
                    <a:pt x="0" y="5540"/>
                    <a:pt x="794" y="3622"/>
                    <a:pt x="2208" y="2208"/>
                  </a:cubicBezTo>
                  <a:cubicBezTo>
                    <a:pt x="3622" y="794"/>
                    <a:pt x="5540" y="0"/>
                    <a:pt x="7540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51947" cy="1835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28575" y="643502"/>
            <a:ext cx="4937167" cy="526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3"/>
              </a:lnSpc>
            </a:pPr>
            <a:r>
              <a:rPr lang="en-US" sz="310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Embryonal </a:t>
            </a:r>
            <a:r>
              <a:rPr lang="en-US" sz="310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endParaRPr lang="en-US" sz="3109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-11881" y="1266889"/>
            <a:ext cx="5081350" cy="196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Aus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frühen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Embryonen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gewonnen</a:t>
            </a:r>
            <a:endParaRPr lang="en-US" sz="25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Pluripotent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Können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viele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Zelltypen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bilden</a:t>
            </a:r>
            <a:endParaRPr lang="en-US" sz="25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algn="just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6534150" y="752475"/>
            <a:ext cx="4095750" cy="552450"/>
            <a:chOff x="0" y="0"/>
            <a:chExt cx="1078548" cy="1454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8548" cy="145478"/>
            </a:xfrm>
            <a:custGeom>
              <a:avLst/>
              <a:gdLst/>
              <a:ahLst/>
              <a:cxnLst/>
              <a:rect l="l" t="t" r="r" b="b"/>
              <a:pathLst>
                <a:path w="1078548" h="145478">
                  <a:moveTo>
                    <a:pt x="9451" y="0"/>
                  </a:moveTo>
                  <a:lnTo>
                    <a:pt x="1069096" y="0"/>
                  </a:lnTo>
                  <a:cubicBezTo>
                    <a:pt x="1074316" y="0"/>
                    <a:pt x="1078548" y="4231"/>
                    <a:pt x="1078548" y="9451"/>
                  </a:cubicBezTo>
                  <a:lnTo>
                    <a:pt x="1078548" y="136027"/>
                  </a:lnTo>
                  <a:cubicBezTo>
                    <a:pt x="1078548" y="141247"/>
                    <a:pt x="1074316" y="145478"/>
                    <a:pt x="1069096" y="145478"/>
                  </a:cubicBezTo>
                  <a:lnTo>
                    <a:pt x="9451" y="145478"/>
                  </a:lnTo>
                  <a:cubicBezTo>
                    <a:pt x="4231" y="145478"/>
                    <a:pt x="0" y="141247"/>
                    <a:pt x="0" y="136027"/>
                  </a:cubicBezTo>
                  <a:lnTo>
                    <a:pt x="0" y="9451"/>
                  </a:lnTo>
                  <a:cubicBezTo>
                    <a:pt x="0" y="4231"/>
                    <a:pt x="4231" y="0"/>
                    <a:pt x="9451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078548" cy="1835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628213" y="734758"/>
            <a:ext cx="3896170" cy="530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3"/>
              </a:lnSpc>
            </a:pPr>
            <a:r>
              <a:rPr lang="en-US" sz="310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Adult </a:t>
            </a:r>
            <a:r>
              <a:rPr lang="en-US" sz="310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endParaRPr lang="en-US" sz="3109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247968" y="1465846"/>
            <a:ext cx="5371981" cy="156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In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Geweben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erwachsener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Menschen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Multipotent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Dienen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der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Gewebereparatur</a:t>
            </a:r>
            <a:endParaRPr lang="en-US" sz="25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algn="just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266453" y="3757747"/>
            <a:ext cx="3930089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Knochenmark</a:t>
            </a:r>
            <a:endParaRPr lang="en-US" sz="180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(z. B. 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Oberschenkelknochen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endParaRPr lang="en-US" sz="180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016371" y="6454398"/>
            <a:ext cx="2384108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Adulte 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Stammzellen</a:t>
            </a:r>
            <a:endParaRPr lang="en-US" sz="180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(multipotent)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endParaRPr lang="en-US" sz="180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12534900" y="752475"/>
            <a:ext cx="5029200" cy="1104900"/>
            <a:chOff x="0" y="0"/>
            <a:chExt cx="1324356" cy="29095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24356" cy="290957"/>
            </a:xfrm>
            <a:custGeom>
              <a:avLst/>
              <a:gdLst/>
              <a:ahLst/>
              <a:cxnLst/>
              <a:rect l="l" t="t" r="r" b="b"/>
              <a:pathLst>
                <a:path w="1324356" h="290957">
                  <a:moveTo>
                    <a:pt x="16933" y="0"/>
                  </a:moveTo>
                  <a:lnTo>
                    <a:pt x="1307423" y="0"/>
                  </a:lnTo>
                  <a:cubicBezTo>
                    <a:pt x="1311914" y="0"/>
                    <a:pt x="1316221" y="1784"/>
                    <a:pt x="1319396" y="4960"/>
                  </a:cubicBezTo>
                  <a:cubicBezTo>
                    <a:pt x="1322572" y="8135"/>
                    <a:pt x="1324356" y="12442"/>
                    <a:pt x="1324356" y="16933"/>
                  </a:cubicBezTo>
                  <a:lnTo>
                    <a:pt x="1324356" y="274024"/>
                  </a:lnTo>
                  <a:cubicBezTo>
                    <a:pt x="1324356" y="278515"/>
                    <a:pt x="1322572" y="282822"/>
                    <a:pt x="1319396" y="285997"/>
                  </a:cubicBezTo>
                  <a:cubicBezTo>
                    <a:pt x="1316221" y="289173"/>
                    <a:pt x="1311914" y="290957"/>
                    <a:pt x="1307423" y="290957"/>
                  </a:cubicBezTo>
                  <a:lnTo>
                    <a:pt x="16933" y="290957"/>
                  </a:lnTo>
                  <a:cubicBezTo>
                    <a:pt x="12442" y="290957"/>
                    <a:pt x="8135" y="289173"/>
                    <a:pt x="4960" y="285997"/>
                  </a:cubicBezTo>
                  <a:cubicBezTo>
                    <a:pt x="1784" y="282822"/>
                    <a:pt x="0" y="278515"/>
                    <a:pt x="0" y="274024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324356" cy="3290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634186" y="734758"/>
            <a:ext cx="4832125" cy="108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3"/>
              </a:lnSpc>
            </a:pPr>
            <a:r>
              <a:rPr lang="en-US" sz="310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Induzierte</a:t>
            </a:r>
            <a:r>
              <a:rPr lang="en-US" sz="310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310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Pluripotente</a:t>
            </a:r>
            <a:r>
              <a:rPr lang="en-US" sz="310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3109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Stamzellen</a:t>
            </a:r>
            <a:r>
              <a:rPr lang="en-US" sz="3109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(iPSCs)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574006" y="1963514"/>
            <a:ext cx="5828399" cy="2756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Künstlich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reprogrammierte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Körperzellen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Ähnliche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Eigenschaften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wie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embryonale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endParaRPr lang="en-US" sz="25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Großes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Potenzial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in Forschung und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regenerativer</a:t>
            </a:r>
            <a:r>
              <a:rPr lang="en-US" sz="25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5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Mediz</a:t>
            </a:r>
            <a:endParaRPr lang="en-US" sz="25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algn="just">
              <a:lnSpc>
                <a:spcPts val="3079"/>
              </a:lnSpc>
            </a:pPr>
            <a:endParaRPr lang="en-US" sz="2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01240" y="5447900"/>
            <a:ext cx="190250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Blastozyste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früher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Embryo)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16391" y="5371988"/>
            <a:ext cx="3246796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Embryonale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Stammzellen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(pluripotent)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657780" y="5698554"/>
            <a:ext cx="215911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Körperzellen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(z. B. </a:t>
            </a:r>
            <a:r>
              <a:rPr lang="en-US" sz="18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Hautzellen</a:t>
            </a: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974735" y="6076550"/>
            <a:ext cx="2242423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iPSCs (pluripotent)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29423" y="8828337"/>
            <a:ext cx="5723321" cy="100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Verschiedene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Zelltypen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(z. B.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Nerven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-, Muskel-,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Epithel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-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oder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Blutzellen</a:t>
            </a:r>
            <a:r>
              <a:rPr lang="en-US" sz="18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18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18569" y="2422869"/>
            <a:ext cx="11135415" cy="7711275"/>
          </a:xfrm>
          <a:custGeom>
            <a:avLst/>
            <a:gdLst/>
            <a:ahLst/>
            <a:cxnLst/>
            <a:rect l="l" t="t" r="r" b="b"/>
            <a:pathLst>
              <a:path w="11135415" h="7711275">
                <a:moveTo>
                  <a:pt x="0" y="0"/>
                </a:moveTo>
                <a:lnTo>
                  <a:pt x="11135415" y="0"/>
                </a:lnTo>
                <a:lnTo>
                  <a:pt x="11135415" y="7711274"/>
                </a:lnTo>
                <a:lnTo>
                  <a:pt x="0" y="7711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3097" y="159180"/>
            <a:ext cx="18061805" cy="86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8"/>
              </a:lnSpc>
            </a:pPr>
            <a:r>
              <a:rPr lang="en-US" sz="5141">
                <a:solidFill>
                  <a:srgbClr val="5CE1E6"/>
                </a:solidFill>
                <a:latin typeface="VAG Rounded Next Shine"/>
                <a:ea typeface="VAG Rounded Next Shine"/>
                <a:cs typeface="VAG Rounded Next Shine"/>
                <a:sym typeface="VAG Rounded Next Shine"/>
              </a:rPr>
              <a:t>Anwendungen von Stammzellen in Medizin &amp; Forschung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32246" y="1409700"/>
            <a:ext cx="6640754" cy="647700"/>
            <a:chOff x="0" y="0"/>
            <a:chExt cx="1935036" cy="1705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36" cy="170561"/>
            </a:xfrm>
            <a:custGeom>
              <a:avLst/>
              <a:gdLst/>
              <a:ahLst/>
              <a:cxnLst/>
              <a:rect l="l" t="t" r="r" b="b"/>
              <a:pathLst>
                <a:path w="1935036" h="170561">
                  <a:moveTo>
                    <a:pt x="6321" y="0"/>
                  </a:moveTo>
                  <a:lnTo>
                    <a:pt x="1928714" y="0"/>
                  </a:lnTo>
                  <a:cubicBezTo>
                    <a:pt x="1932206" y="0"/>
                    <a:pt x="1935036" y="2830"/>
                    <a:pt x="1935036" y="6321"/>
                  </a:cubicBezTo>
                  <a:lnTo>
                    <a:pt x="1935036" y="164240"/>
                  </a:lnTo>
                  <a:cubicBezTo>
                    <a:pt x="1935036" y="165916"/>
                    <a:pt x="1934370" y="167524"/>
                    <a:pt x="1933185" y="168709"/>
                  </a:cubicBezTo>
                  <a:cubicBezTo>
                    <a:pt x="1931999" y="169895"/>
                    <a:pt x="1930391" y="170561"/>
                    <a:pt x="1928714" y="170561"/>
                  </a:cubicBezTo>
                  <a:lnTo>
                    <a:pt x="6321" y="170561"/>
                  </a:lnTo>
                  <a:cubicBezTo>
                    <a:pt x="2830" y="170561"/>
                    <a:pt x="0" y="167731"/>
                    <a:pt x="0" y="164240"/>
                  </a:cubicBezTo>
                  <a:lnTo>
                    <a:pt x="0" y="6321"/>
                  </a:lnTo>
                  <a:cubicBezTo>
                    <a:pt x="0" y="2830"/>
                    <a:pt x="2830" y="0"/>
                    <a:pt x="6321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935036" cy="2086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39192" y="1377533"/>
            <a:ext cx="7641292" cy="62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610" lvl="1" indent="-399805" algn="l">
              <a:lnSpc>
                <a:spcPts val="5185"/>
              </a:lnSpc>
              <a:buAutoNum type="arabicPeriod"/>
            </a:pPr>
            <a:r>
              <a:rPr lang="en-US" sz="3703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Behandlung</a:t>
            </a:r>
            <a:r>
              <a:rPr lang="en-US" sz="3703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von </a:t>
            </a:r>
            <a:r>
              <a:rPr lang="en-US" sz="3703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Krankheiten</a:t>
            </a:r>
            <a:endParaRPr lang="en-US" sz="3703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87772" y="2356194"/>
            <a:ext cx="5644474" cy="472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0327" lvl="1" indent="-285164">
              <a:lnSpc>
                <a:spcPts val="3698"/>
              </a:lnSpc>
              <a:buFont typeface="Arial"/>
              <a:buChar char="•"/>
            </a:pP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Krankheiten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wie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Parkinson, Alzheimer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oder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Leukämie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Zellen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zerstören</a:t>
            </a:r>
            <a:endParaRPr lang="en-US" sz="2641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>
              <a:lnSpc>
                <a:spcPts val="3698"/>
              </a:lnSpc>
            </a:pPr>
            <a:endParaRPr lang="en-US" sz="2641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570327" lvl="1" indent="-285164">
              <a:lnSpc>
                <a:spcPts val="3698"/>
              </a:lnSpc>
              <a:buFont typeface="Arial"/>
              <a:buChar char="•"/>
            </a:pP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können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beschädigte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oder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verlorene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Zellen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ersetzen</a:t>
            </a:r>
            <a:endParaRPr lang="en-US" sz="2641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>
              <a:lnSpc>
                <a:spcPts val="3698"/>
              </a:lnSpc>
            </a:pPr>
            <a:endParaRPr lang="en-US" sz="2641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570327" lvl="1" indent="-285164">
              <a:lnSpc>
                <a:spcPts val="3698"/>
              </a:lnSpc>
              <a:buFont typeface="Arial"/>
              <a:buChar char="•"/>
            </a:pP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Möglichkeit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zur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Wiederherstellung</a:t>
            </a:r>
            <a:r>
              <a:rPr lang="en-US" sz="2641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von Gewebe und </a:t>
            </a:r>
            <a:r>
              <a:rPr lang="en-US" sz="2641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Funktionen</a:t>
            </a:r>
            <a:endParaRPr lang="en-US" sz="2641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algn="ctr">
              <a:lnSpc>
                <a:spcPts val="3698"/>
              </a:lnSpc>
              <a:spcBef>
                <a:spcPct val="0"/>
              </a:spcBef>
            </a:pPr>
            <a:endParaRPr lang="en-US" sz="2641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52480" y="2222819"/>
            <a:ext cx="11527588" cy="7205029"/>
          </a:xfrm>
          <a:custGeom>
            <a:avLst/>
            <a:gdLst/>
            <a:ahLst/>
            <a:cxnLst/>
            <a:rect l="l" t="t" r="r" b="b"/>
            <a:pathLst>
              <a:path w="11527588" h="7205029">
                <a:moveTo>
                  <a:pt x="0" y="0"/>
                </a:moveTo>
                <a:lnTo>
                  <a:pt x="11527588" y="0"/>
                </a:lnTo>
                <a:lnTo>
                  <a:pt x="11527588" y="7205029"/>
                </a:lnTo>
                <a:lnTo>
                  <a:pt x="0" y="72050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0" t="-10903" r="-202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9148" y="2137094"/>
            <a:ext cx="5848390" cy="4474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3729" lvl="1" indent="-296864">
              <a:lnSpc>
                <a:spcPts val="3850"/>
              </a:lnSpc>
              <a:buFont typeface="Arial"/>
              <a:buChar char="•"/>
            </a:pP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Stammzellen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werden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verwendet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, um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neue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Medikamente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zu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testen</a:t>
            </a:r>
            <a:endParaRPr lang="en-US" sz="275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>
              <a:lnSpc>
                <a:spcPts val="3850"/>
              </a:lnSpc>
            </a:pPr>
            <a:endParaRPr lang="en-US" sz="275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593729" lvl="1" indent="-296864">
              <a:lnSpc>
                <a:spcPts val="3850"/>
              </a:lnSpc>
              <a:buFont typeface="Arial"/>
              <a:buChar char="•"/>
            </a:pP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Untersuchung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von Sicherheit,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Toxizität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und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Nebenwirkungen</a:t>
            </a:r>
            <a:endParaRPr lang="en-US" sz="275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>
              <a:lnSpc>
                <a:spcPts val="3850"/>
              </a:lnSpc>
            </a:pPr>
            <a:endParaRPr lang="en-US" sz="2750" b="1" dirty="0">
              <a:solidFill>
                <a:srgbClr val="FFFFFF"/>
              </a:solidFill>
              <a:latin typeface="Times New Roman" panose="02020603050405020304" pitchFamily="18" charset="0"/>
              <a:ea typeface="Poppins Bold"/>
              <a:cs typeface="Times New Roman" panose="02020603050405020304" pitchFamily="18" charset="0"/>
              <a:sym typeface="Poppins Bold"/>
            </a:endParaRPr>
          </a:p>
          <a:p>
            <a:pPr marL="593729" lvl="1" indent="-296864">
              <a:lnSpc>
                <a:spcPts val="3850"/>
              </a:lnSpc>
              <a:buFont typeface="Arial"/>
              <a:buChar char="•"/>
            </a:pP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Tests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erfolgen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vor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klinischen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</a:t>
            </a:r>
            <a:r>
              <a:rPr lang="en-US" sz="2750" b="1" dirty="0" err="1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Studien</a:t>
            </a:r>
            <a:r>
              <a:rPr lang="en-US" sz="275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 am Menschen</a:t>
            </a:r>
          </a:p>
          <a:p>
            <a:pPr algn="ctr">
              <a:lnSpc>
                <a:spcPts val="3850"/>
              </a:lnSpc>
              <a:spcBef>
                <a:spcPct val="0"/>
              </a:spcBef>
            </a:pPr>
            <a:endParaRPr lang="en-US" sz="2750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6273800" y="473773"/>
            <a:ext cx="6334125" cy="704850"/>
            <a:chOff x="0" y="0"/>
            <a:chExt cx="1667986" cy="1856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7986" cy="185610"/>
            </a:xfrm>
            <a:custGeom>
              <a:avLst/>
              <a:gdLst/>
              <a:ahLst/>
              <a:cxnLst/>
              <a:rect l="l" t="t" r="r" b="b"/>
              <a:pathLst>
                <a:path w="1667986" h="185610">
                  <a:moveTo>
                    <a:pt x="8556" y="0"/>
                  </a:moveTo>
                  <a:lnTo>
                    <a:pt x="1659430" y="0"/>
                  </a:lnTo>
                  <a:cubicBezTo>
                    <a:pt x="1661700" y="0"/>
                    <a:pt x="1663876" y="901"/>
                    <a:pt x="1665480" y="2506"/>
                  </a:cubicBezTo>
                  <a:cubicBezTo>
                    <a:pt x="1667085" y="4110"/>
                    <a:pt x="1667986" y="6287"/>
                    <a:pt x="1667986" y="8556"/>
                  </a:cubicBezTo>
                  <a:lnTo>
                    <a:pt x="1667986" y="177055"/>
                  </a:lnTo>
                  <a:cubicBezTo>
                    <a:pt x="1667986" y="181780"/>
                    <a:pt x="1664156" y="185610"/>
                    <a:pt x="1659430" y="185610"/>
                  </a:cubicBezTo>
                  <a:lnTo>
                    <a:pt x="8556" y="185610"/>
                  </a:lnTo>
                  <a:cubicBezTo>
                    <a:pt x="6287" y="185610"/>
                    <a:pt x="4110" y="184709"/>
                    <a:pt x="2506" y="183105"/>
                  </a:cubicBezTo>
                  <a:cubicBezTo>
                    <a:pt x="901" y="181500"/>
                    <a:pt x="0" y="179324"/>
                    <a:pt x="0" y="177055"/>
                  </a:cubicBezTo>
                  <a:lnTo>
                    <a:pt x="0" y="8556"/>
                  </a:lnTo>
                  <a:cubicBezTo>
                    <a:pt x="0" y="6287"/>
                    <a:pt x="901" y="4110"/>
                    <a:pt x="2506" y="2506"/>
                  </a:cubicBezTo>
                  <a:cubicBezTo>
                    <a:pt x="4110" y="901"/>
                    <a:pt x="6287" y="0"/>
                    <a:pt x="8556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667986" cy="2237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248400" y="444140"/>
            <a:ext cx="613481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2596" lvl="1" algn="l">
              <a:lnSpc>
                <a:spcPts val="5740"/>
              </a:lnSpc>
            </a:pPr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2.Medikamententests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36239" y="2247900"/>
            <a:ext cx="11000209" cy="6201657"/>
          </a:xfrm>
          <a:custGeom>
            <a:avLst/>
            <a:gdLst/>
            <a:ahLst/>
            <a:cxnLst/>
            <a:rect l="l" t="t" r="r" b="b"/>
            <a:pathLst>
              <a:path w="11000209" h="6201657">
                <a:moveTo>
                  <a:pt x="0" y="0"/>
                </a:moveTo>
                <a:lnTo>
                  <a:pt x="11000208" y="0"/>
                </a:lnTo>
                <a:lnTo>
                  <a:pt x="11000208" y="6201658"/>
                </a:lnTo>
                <a:lnTo>
                  <a:pt x="0" y="62016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6" r="-55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" y="1405565"/>
            <a:ext cx="6345094" cy="951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32"/>
              </a:lnSpc>
            </a:pPr>
            <a:endParaRPr lang="en-US" sz="2737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32"/>
              </a:lnSpc>
              <a:spcBef>
                <a:spcPct val="0"/>
              </a:spcBef>
            </a:pPr>
            <a:endParaRPr lang="en-US" sz="2737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6345094" y="332832"/>
            <a:ext cx="6191250" cy="704850"/>
            <a:chOff x="0" y="0"/>
            <a:chExt cx="1630362" cy="1856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30362" cy="185610"/>
            </a:xfrm>
            <a:custGeom>
              <a:avLst/>
              <a:gdLst/>
              <a:ahLst/>
              <a:cxnLst/>
              <a:rect l="l" t="t" r="r" b="b"/>
              <a:pathLst>
                <a:path w="1630362" h="185610">
                  <a:moveTo>
                    <a:pt x="8753" y="0"/>
                  </a:moveTo>
                  <a:lnTo>
                    <a:pt x="1621609" y="0"/>
                  </a:lnTo>
                  <a:cubicBezTo>
                    <a:pt x="1626444" y="0"/>
                    <a:pt x="1630362" y="3919"/>
                    <a:pt x="1630362" y="8753"/>
                  </a:cubicBezTo>
                  <a:lnTo>
                    <a:pt x="1630362" y="176857"/>
                  </a:lnTo>
                  <a:cubicBezTo>
                    <a:pt x="1630362" y="181692"/>
                    <a:pt x="1626444" y="185610"/>
                    <a:pt x="1621609" y="185610"/>
                  </a:cubicBezTo>
                  <a:lnTo>
                    <a:pt x="8753" y="185610"/>
                  </a:lnTo>
                  <a:cubicBezTo>
                    <a:pt x="6432" y="185610"/>
                    <a:pt x="4205" y="184688"/>
                    <a:pt x="2564" y="183047"/>
                  </a:cubicBezTo>
                  <a:cubicBezTo>
                    <a:pt x="922" y="181405"/>
                    <a:pt x="0" y="179179"/>
                    <a:pt x="0" y="176857"/>
                  </a:cubicBezTo>
                  <a:lnTo>
                    <a:pt x="0" y="8753"/>
                  </a:lnTo>
                  <a:cubicBezTo>
                    <a:pt x="0" y="3919"/>
                    <a:pt x="3919" y="0"/>
                    <a:pt x="8753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630362" cy="2237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45094" y="332832"/>
            <a:ext cx="5997863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2984" lvl="1" algn="l">
              <a:lnSpc>
                <a:spcPts val="5745"/>
              </a:lnSpc>
            </a:pPr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3. </a:t>
            </a:r>
            <a:r>
              <a:rPr lang="en-US" sz="48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Stammzelltherapie</a:t>
            </a:r>
            <a:endParaRPr 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BC0E9238-509B-7FDD-3A3B-C101DBF8E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8" y="1394504"/>
            <a:ext cx="6911248" cy="775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Reparatur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geschädigter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Gewebe und Zellen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durch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Stammzelltherapie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Ersatz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zerstörter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Zellen und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Wiederherstellung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Körperfunktionen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Anwendung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Leukämie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Parkinson, Diabetes und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Herzkrankheiten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Knochenmarktransplantation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bekanntes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Beispiel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Geringeres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Risiko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Abstoßung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Nebenwirkungen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Viele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Therapien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noch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experimentellen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Forschungsstadium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43600" y="192582"/>
            <a:ext cx="6091446" cy="704850"/>
            <a:chOff x="0" y="0"/>
            <a:chExt cx="7556500" cy="93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56500" cy="939800"/>
            </a:xfrm>
            <a:custGeom>
              <a:avLst/>
              <a:gdLst/>
              <a:ahLst/>
              <a:cxnLst/>
              <a:rect l="l" t="t" r="r" b="b"/>
              <a:pathLst>
                <a:path w="7556500" h="939800">
                  <a:moveTo>
                    <a:pt x="93980" y="0"/>
                  </a:moveTo>
                  <a:lnTo>
                    <a:pt x="7462520" y="0"/>
                  </a:lnTo>
                  <a:cubicBezTo>
                    <a:pt x="7487445" y="0"/>
                    <a:pt x="7511349" y="9901"/>
                    <a:pt x="7528974" y="27526"/>
                  </a:cubicBezTo>
                  <a:cubicBezTo>
                    <a:pt x="7546598" y="45151"/>
                    <a:pt x="7556500" y="69055"/>
                    <a:pt x="7556500" y="93980"/>
                  </a:cubicBezTo>
                  <a:lnTo>
                    <a:pt x="7556500" y="845820"/>
                  </a:lnTo>
                  <a:cubicBezTo>
                    <a:pt x="7556500" y="870745"/>
                    <a:pt x="7546598" y="894649"/>
                    <a:pt x="7528974" y="912274"/>
                  </a:cubicBezTo>
                  <a:cubicBezTo>
                    <a:pt x="7511349" y="929899"/>
                    <a:pt x="7487445" y="939800"/>
                    <a:pt x="7462520" y="939800"/>
                  </a:cubicBezTo>
                  <a:lnTo>
                    <a:pt x="93980" y="939800"/>
                  </a:lnTo>
                  <a:cubicBezTo>
                    <a:pt x="69055" y="939800"/>
                    <a:pt x="45151" y="929899"/>
                    <a:pt x="27526" y="912274"/>
                  </a:cubicBezTo>
                  <a:cubicBezTo>
                    <a:pt x="9901" y="894649"/>
                    <a:pt x="0" y="870745"/>
                    <a:pt x="0" y="845820"/>
                  </a:cubicBezTo>
                  <a:lnTo>
                    <a:pt x="0" y="93980"/>
                  </a:lnTo>
                  <a:cubicBezTo>
                    <a:pt x="0" y="42076"/>
                    <a:pt x="42076" y="0"/>
                    <a:pt x="93980" y="0"/>
                  </a:cubicBez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6252953" y="158964"/>
            <a:ext cx="5782092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Regenerative </a:t>
            </a:r>
            <a:r>
              <a:rPr lang="en-US" sz="48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Medizin</a:t>
            </a:r>
            <a:endParaRPr 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8122" y="1962542"/>
            <a:ext cx="5089678" cy="6789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Nutzt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die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Fähigkeit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von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zur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Selbsterneuerung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und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Differenzierung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Ziel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ist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die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Reparatur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oder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Regeneration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geschädigter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Gewebe und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Organe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Ermöglicht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neue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Therapien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für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bisher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schwer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behandelbare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Krankheiten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819764" y="1531579"/>
            <a:ext cx="12116656" cy="8254472"/>
          </a:xfrm>
          <a:custGeom>
            <a:avLst/>
            <a:gdLst/>
            <a:ahLst/>
            <a:cxnLst/>
            <a:rect l="l" t="t" r="r" b="b"/>
            <a:pathLst>
              <a:path w="12116656" h="8254472">
                <a:moveTo>
                  <a:pt x="0" y="0"/>
                </a:moveTo>
                <a:lnTo>
                  <a:pt x="12116656" y="0"/>
                </a:lnTo>
                <a:lnTo>
                  <a:pt x="12116656" y="8254472"/>
                </a:lnTo>
                <a:lnTo>
                  <a:pt x="0" y="82544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4" t="-1384" r="-1384" b="-1384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2042" y="784741"/>
            <a:ext cx="12317858" cy="3030150"/>
          </a:xfrm>
          <a:custGeom>
            <a:avLst/>
            <a:gdLst/>
            <a:ahLst/>
            <a:cxnLst/>
            <a:rect l="l" t="t" r="r" b="b"/>
            <a:pathLst>
              <a:path w="12317858" h="2877750">
                <a:moveTo>
                  <a:pt x="0" y="0"/>
                </a:moveTo>
                <a:lnTo>
                  <a:pt x="12317858" y="0"/>
                </a:lnTo>
                <a:lnTo>
                  <a:pt x="12317858" y="2877750"/>
                </a:lnTo>
                <a:lnTo>
                  <a:pt x="0" y="2877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4" t="-17762" r="-1263" b="-1758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4679" y="784741"/>
            <a:ext cx="5672161" cy="922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79"/>
              </a:lnSpc>
            </a:pP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Allgemeiner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Prozess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:</a:t>
            </a: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Stammzellen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werden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im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Labor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zu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spezifischen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Zelltypen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differenziert</a:t>
            </a: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Die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spezialisierten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Zellen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werden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in den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betroffenen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Bereich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des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Patienten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transplantiert</a:t>
            </a: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Die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neuen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Zellen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ersetzen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geschädigte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Zellen und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stellen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die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Organfunktion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wieder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her</a:t>
            </a: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>
              <a:lnSpc>
                <a:spcPts val="3779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Zwei </a:t>
            </a:r>
            <a:r>
              <a:rPr lang="en-US" sz="28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Transplantationsmethoden</a:t>
            </a: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:</a:t>
            </a: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 err="1">
                <a:solidFill>
                  <a:srgbClr val="FFFFFF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Autolog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: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patienteneigene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Stammzellen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→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geringeres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Abstoßungsrisiko</a:t>
            </a: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 marL="582930" lvl="1" indent="-291465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 err="1">
                <a:solidFill>
                  <a:srgbClr val="FFFFFF"/>
                </a:solidFill>
                <a:highlight>
                  <a:srgbClr val="008080"/>
                </a:highlight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Allogen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: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Stammzellen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von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Spendern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→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Immunsuppression</a:t>
            </a:r>
            <a:r>
              <a:rPr lang="en-US" sz="2700" dirty="0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"/>
                <a:cs typeface="Times New Roman" panose="02020603050405020304" pitchFamily="18" charset="0"/>
                <a:sym typeface="Canva Sans"/>
              </a:rPr>
              <a:t>notwendig</a:t>
            </a:r>
            <a:endParaRPr lang="en-US" sz="2700" dirty="0">
              <a:solidFill>
                <a:srgbClr val="FFFFFF"/>
              </a:solidFill>
              <a:latin typeface="Times New Roman" panose="02020603050405020304" pitchFamily="18" charset="0"/>
              <a:ea typeface="Canva Sans"/>
              <a:cs typeface="Times New Roman" panose="02020603050405020304" pitchFamily="18" charset="0"/>
              <a:sym typeface="Canva Sa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7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921964" y="4164548"/>
            <a:ext cx="8158934" cy="5846693"/>
          </a:xfrm>
          <a:custGeom>
            <a:avLst/>
            <a:gdLst/>
            <a:ahLst/>
            <a:cxnLst/>
            <a:rect l="l" t="t" r="r" b="b"/>
            <a:pathLst>
              <a:path w="8158934" h="5846693">
                <a:moveTo>
                  <a:pt x="0" y="0"/>
                </a:moveTo>
                <a:lnTo>
                  <a:pt x="8158934" y="0"/>
                </a:lnTo>
                <a:lnTo>
                  <a:pt x="8158934" y="5846693"/>
                </a:lnTo>
                <a:lnTo>
                  <a:pt x="0" y="58466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7" b="-237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90500"/>
            <a:ext cx="16192500" cy="762000"/>
            <a:chOff x="0" y="0"/>
            <a:chExt cx="23571200" cy="10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71200" cy="1016000"/>
            </a:xfrm>
            <a:custGeom>
              <a:avLst/>
              <a:gdLst/>
              <a:ahLst/>
              <a:cxnLst/>
              <a:rect l="l" t="t" r="r" b="b"/>
              <a:pathLst>
                <a:path w="23571200" h="1016000">
                  <a:moveTo>
                    <a:pt x="0" y="0"/>
                  </a:moveTo>
                  <a:lnTo>
                    <a:pt x="23571200" y="0"/>
                  </a:lnTo>
                  <a:lnTo>
                    <a:pt x="23571200" y="1016000"/>
                  </a:lnTo>
                  <a:lnTo>
                    <a:pt x="0" y="1016000"/>
                  </a:lnTo>
                  <a:close/>
                </a:path>
              </a:pathLst>
            </a:custGeom>
            <a:solidFill>
              <a:srgbClr val="4DA8A0">
                <a:alpha val="60000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00050" y="57091"/>
            <a:ext cx="17487900" cy="169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37"/>
              </a:lnSpc>
              <a:spcBef>
                <a:spcPct val="0"/>
              </a:spcBef>
            </a:pPr>
            <a:r>
              <a:rPr lang="en-US" sz="4800" b="1" u="sng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Herausforderungen</a:t>
            </a:r>
            <a:r>
              <a:rPr lang="en-US" sz="4800" b="1" u="sng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&amp; Zukunft der </a:t>
            </a:r>
            <a:r>
              <a:rPr lang="en-US" sz="4800" b="1" u="sng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regenerativen</a:t>
            </a:r>
            <a:r>
              <a:rPr lang="en-US" sz="4800" b="1" u="sng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4800" b="1" u="sng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Medizin</a:t>
            </a:r>
            <a:endParaRPr lang="en-US" sz="4800" b="1" u="sng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algn="ctr">
              <a:lnSpc>
                <a:spcPts val="7000"/>
              </a:lnSpc>
            </a:pPr>
            <a:endParaRPr lang="en-US" sz="4740" b="1" u="sng" strike="noStrike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3563600" y="1233725"/>
            <a:ext cx="2971800" cy="609934"/>
            <a:chOff x="0" y="0"/>
            <a:chExt cx="4231010" cy="7315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31010" cy="731581"/>
            </a:xfrm>
            <a:custGeom>
              <a:avLst/>
              <a:gdLst/>
              <a:ahLst/>
              <a:cxnLst/>
              <a:rect l="l" t="t" r="r" b="b"/>
              <a:pathLst>
                <a:path w="4231010" h="731581">
                  <a:moveTo>
                    <a:pt x="0" y="0"/>
                  </a:moveTo>
                  <a:lnTo>
                    <a:pt x="4231010" y="0"/>
                  </a:lnTo>
                  <a:lnTo>
                    <a:pt x="4231010" y="731581"/>
                  </a:lnTo>
                  <a:lnTo>
                    <a:pt x="0" y="731581"/>
                  </a:lnTo>
                  <a:close/>
                </a:path>
              </a:pathLst>
            </a:custGeom>
            <a:solidFill>
              <a:srgbClr val="5ECECE">
                <a:alpha val="84706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586672" y="1819609"/>
            <a:ext cx="5396528" cy="6834053"/>
            <a:chOff x="0" y="0"/>
            <a:chExt cx="9674360" cy="122514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74360" cy="12251412"/>
            </a:xfrm>
            <a:custGeom>
              <a:avLst/>
              <a:gdLst/>
              <a:ahLst/>
              <a:cxnLst/>
              <a:rect l="l" t="t" r="r" b="b"/>
              <a:pathLst>
                <a:path w="9674360" h="12251412">
                  <a:moveTo>
                    <a:pt x="0" y="0"/>
                  </a:moveTo>
                  <a:lnTo>
                    <a:pt x="9674360" y="0"/>
                  </a:lnTo>
                  <a:lnTo>
                    <a:pt x="9674360" y="12251412"/>
                  </a:lnTo>
                  <a:lnTo>
                    <a:pt x="0" y="12251412"/>
                  </a:lnTo>
                  <a:close/>
                </a:path>
              </a:pathLst>
            </a:custGeom>
            <a:solidFill>
              <a:srgbClr val="00505E"/>
            </a:solidFill>
            <a:ln w="28575" cap="sq">
              <a:solidFill>
                <a:srgbClr val="5ECECE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38874" y="1178192"/>
            <a:ext cx="4400550" cy="672899"/>
            <a:chOff x="0" y="0"/>
            <a:chExt cx="4596271" cy="635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96271" cy="635000"/>
            </a:xfrm>
            <a:custGeom>
              <a:avLst/>
              <a:gdLst/>
              <a:ahLst/>
              <a:cxnLst/>
              <a:rect l="l" t="t" r="r" b="b"/>
              <a:pathLst>
                <a:path w="4596271" h="635000">
                  <a:moveTo>
                    <a:pt x="0" y="0"/>
                  </a:moveTo>
                  <a:lnTo>
                    <a:pt x="4596271" y="0"/>
                  </a:lnTo>
                  <a:lnTo>
                    <a:pt x="4596271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FF6B6B">
                <a:alpha val="84706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04800" y="1843660"/>
            <a:ext cx="5571154" cy="6810002"/>
            <a:chOff x="0" y="0"/>
            <a:chExt cx="7684157" cy="93928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84157" cy="9392869"/>
            </a:xfrm>
            <a:custGeom>
              <a:avLst/>
              <a:gdLst/>
              <a:ahLst/>
              <a:cxnLst/>
              <a:rect l="l" t="t" r="r" b="b"/>
              <a:pathLst>
                <a:path w="7684157" h="9392869">
                  <a:moveTo>
                    <a:pt x="0" y="0"/>
                  </a:moveTo>
                  <a:lnTo>
                    <a:pt x="7684157" y="0"/>
                  </a:lnTo>
                  <a:lnTo>
                    <a:pt x="7684157" y="9392869"/>
                  </a:lnTo>
                  <a:lnTo>
                    <a:pt x="0" y="9392869"/>
                  </a:lnTo>
                  <a:close/>
                </a:path>
              </a:pathLst>
            </a:custGeom>
            <a:solidFill>
              <a:srgbClr val="00505E"/>
            </a:solidFill>
            <a:ln w="28575" cap="sq">
              <a:solidFill>
                <a:srgbClr val="FF6B6B"/>
              </a:solidFill>
              <a:prstDash val="solid"/>
              <a:miter/>
            </a:ln>
          </p:spPr>
        </p:sp>
      </p:grpSp>
      <p:sp>
        <p:nvSpPr>
          <p:cNvPr id="13" name="Freeform 13"/>
          <p:cNvSpPr/>
          <p:nvPr/>
        </p:nvSpPr>
        <p:spPr>
          <a:xfrm rot="7986823">
            <a:off x="16039678" y="6026732"/>
            <a:ext cx="2288061" cy="1621907"/>
          </a:xfrm>
          <a:custGeom>
            <a:avLst/>
            <a:gdLst/>
            <a:ahLst/>
            <a:cxnLst/>
            <a:rect l="l" t="t" r="r" b="b"/>
            <a:pathLst>
              <a:path w="1992835" h="1138407">
                <a:moveTo>
                  <a:pt x="0" y="0"/>
                </a:moveTo>
                <a:lnTo>
                  <a:pt x="1992834" y="0"/>
                </a:lnTo>
                <a:lnTo>
                  <a:pt x="1992834" y="1138407"/>
                </a:lnTo>
                <a:lnTo>
                  <a:pt x="0" y="11384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643" y="1942092"/>
            <a:ext cx="1732525" cy="1753608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6151311" y="1965392"/>
            <a:ext cx="6103489" cy="6579556"/>
          </a:xfrm>
          <a:custGeom>
            <a:avLst/>
            <a:gdLst/>
            <a:ahLst/>
            <a:cxnLst/>
            <a:rect l="l" t="t" r="r" b="b"/>
            <a:pathLst>
              <a:path w="6031065" h="6031065">
                <a:moveTo>
                  <a:pt x="0" y="0"/>
                </a:moveTo>
                <a:lnTo>
                  <a:pt x="6031065" y="0"/>
                </a:lnTo>
                <a:lnTo>
                  <a:pt x="6031065" y="6031065"/>
                </a:lnTo>
                <a:lnTo>
                  <a:pt x="0" y="60310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17" name="Freeform 17"/>
          <p:cNvSpPr/>
          <p:nvPr/>
        </p:nvSpPr>
        <p:spPr>
          <a:xfrm>
            <a:off x="193679" y="8780462"/>
            <a:ext cx="835021" cy="955675"/>
          </a:xfrm>
          <a:custGeom>
            <a:avLst/>
            <a:gdLst/>
            <a:ahLst/>
            <a:cxnLst/>
            <a:rect l="l" t="t" r="r" b="b"/>
            <a:pathLst>
              <a:path w="835021" h="955675">
                <a:moveTo>
                  <a:pt x="0" y="0"/>
                </a:moveTo>
                <a:lnTo>
                  <a:pt x="835021" y="0"/>
                </a:lnTo>
                <a:lnTo>
                  <a:pt x="835021" y="955676"/>
                </a:lnTo>
                <a:lnTo>
                  <a:pt x="0" y="955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164818" y="1198533"/>
            <a:ext cx="4191000" cy="58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27"/>
              </a:lnSpc>
              <a:spcBef>
                <a:spcPct val="0"/>
              </a:spcBef>
            </a:pPr>
            <a:r>
              <a:rPr lang="en-US" sz="359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Zukunft: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5524" y="1205965"/>
            <a:ext cx="4805646" cy="58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27"/>
              </a:lnSpc>
              <a:spcBef>
                <a:spcPct val="0"/>
              </a:spcBef>
            </a:pPr>
            <a:r>
              <a:rPr lang="en-US" sz="359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Herausforderungen</a:t>
            </a:r>
            <a:r>
              <a:rPr lang="en-US" sz="359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2008254"/>
            <a:ext cx="4400550" cy="6560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2930" lvl="1" indent="-291465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Tumorrisiko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durch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unkontrolliertes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Zellwachstum</a:t>
            </a:r>
            <a:endParaRPr lang="en-US" sz="2700" b="1" u="none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Immunabstoßung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bei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Spenderzellen</a:t>
            </a:r>
            <a:endParaRPr lang="en-US" sz="2700" b="1" u="none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Hohe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Behandlungskosten</a:t>
            </a:r>
            <a:endParaRPr lang="en-US" sz="2700" b="1" u="none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Ethische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Fragen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bei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embryonalen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Stammzellen</a:t>
            </a:r>
            <a:endParaRPr lang="en-US" sz="2700" b="1" u="none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Viele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Therapien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befinden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sich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noch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im</a:t>
            </a:r>
            <a:r>
              <a:rPr lang="en-US" sz="2700" b="1" u="none" strike="noStrike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u="none" strike="noStrike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Forschungsstadium</a:t>
            </a:r>
            <a:endParaRPr lang="en-US" sz="2700" b="1" u="none" strike="noStrike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586672" y="1965392"/>
            <a:ext cx="4634528" cy="6501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2930" lvl="1" indent="-291465" algn="l">
              <a:lnSpc>
                <a:spcPts val="4320"/>
              </a:lnSpc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Gen-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korrigierte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iPSCs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mit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höherer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Sicherheit</a:t>
            </a:r>
          </a:p>
          <a:p>
            <a:pPr marL="582930" lvl="1" indent="-291465" algn="l">
              <a:lnSpc>
                <a:spcPts val="432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Entwicklung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künstlicher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Gewebe und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Organe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 algn="l">
              <a:lnSpc>
                <a:spcPts val="432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Personalisierte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regenerative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Therapien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 algn="l">
              <a:lnSpc>
                <a:spcPts val="4320"/>
              </a:lnSpc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Verbesserte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Heilung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von Organ- und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Nervenschäden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  <a:p>
            <a:pPr marL="582930" lvl="1" indent="-291465" algn="l">
              <a:lnSpc>
                <a:spcPts val="4320"/>
              </a:lnSpc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Große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Fortschritte</a:t>
            </a:r>
            <a:r>
              <a:rPr 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 in Forschung und </a:t>
            </a:r>
            <a:r>
              <a:rPr lang="en-US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"/>
                <a:cs typeface="Times New Roman" panose="02020603050405020304" pitchFamily="18" charset="0"/>
                <a:sym typeface="Canva Sans Bold"/>
              </a:rPr>
              <a:t>Biotechnologie</a:t>
            </a:r>
            <a:endParaRPr 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Canva Sans Bold"/>
              <a:cs typeface="Times New Roman" panose="02020603050405020304" pitchFamily="18" charset="0"/>
              <a:sym typeface="Canva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63440" y="8891787"/>
            <a:ext cx="16819759" cy="869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Die regenerative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Medizin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hat das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Potenzial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,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Krankheiten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zu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behandeln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, Gewebe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zu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regenerieren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und die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Lebensqualität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vieler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Menschen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zu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 </a:t>
            </a:r>
            <a:r>
              <a:rPr lang="en-US" sz="28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verbessern</a:t>
            </a:r>
            <a:r>
              <a:rPr lang="en-US" sz="2800" b="1" i="1" dirty="0">
                <a:solidFill>
                  <a:srgbClr val="FFFFFF"/>
                </a:solidFill>
                <a:latin typeface="Times New Roman" panose="02020603050405020304" pitchFamily="18" charset="0"/>
                <a:ea typeface="Canva Sans Bold Italics"/>
                <a:cs typeface="Times New Roman" panose="02020603050405020304" pitchFamily="18" charset="0"/>
                <a:sym typeface="Canva Sans Bold Italics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E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D2634C8-C667-704E-1BE7-EBED17360343}"/>
              </a:ext>
            </a:extLst>
          </p:cNvPr>
          <p:cNvSpPr txBox="1"/>
          <p:nvPr/>
        </p:nvSpPr>
        <p:spPr>
          <a:xfrm>
            <a:off x="1676400" y="2857500"/>
            <a:ext cx="14706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Stem cell-based regenerative medicine - PMC</a:t>
            </a:r>
            <a:endParaRPr lang="en-IN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Stem cells: What they are and what they do - Mayo Clinic</a:t>
            </a:r>
            <a:endParaRPr lang="en-IN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Stem Cell Therapy and How Does It Work? - </a:t>
            </a:r>
            <a:r>
              <a:rPr lang="en-IN" sz="3600" u="sng" dirty="0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ScienceInsights</a:t>
            </a:r>
            <a:endParaRPr lang="en-IN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NIH Stem Cell Research | STEM Cell Information</a:t>
            </a:r>
            <a:endParaRPr lang="en-IN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u="sng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Anwendungen</a:t>
            </a:r>
            <a:r>
              <a:rPr lang="en-IN" sz="3600" u="sng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von </a:t>
            </a:r>
            <a:r>
              <a:rPr lang="en-IN" sz="3600" u="sng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Stammzellen</a:t>
            </a:r>
            <a:endParaRPr lang="en-IN" sz="3600" u="sng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stem cells: medical and scientific facts | Zentrum für Regenerative </a:t>
            </a:r>
            <a:r>
              <a:rPr lang="en-IN" sz="3600" dirty="0" err="1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Medizin</a:t>
            </a:r>
            <a:r>
              <a:rPr lang="en-IN" sz="36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und </a:t>
            </a:r>
            <a:r>
              <a:rPr lang="en-IN" sz="3600" dirty="0" err="1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Stammzelltherapie</a:t>
            </a:r>
            <a:endParaRPr lang="en-IN" sz="3600" dirty="0">
              <a:solidFill>
                <a:schemeClr val="bg1"/>
              </a:solidFill>
            </a:endParaRPr>
          </a:p>
          <a:p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61F04D-B71D-1403-2FA7-20CE58A8998A}"/>
              </a:ext>
            </a:extLst>
          </p:cNvPr>
          <p:cNvSpPr txBox="1"/>
          <p:nvPr/>
        </p:nvSpPr>
        <p:spPr>
          <a:xfrm>
            <a:off x="2133600" y="1181100"/>
            <a:ext cx="28632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Quellen</a:t>
            </a:r>
            <a:endParaRPr lang="en-IN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531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2695</TotalTime>
  <Words>583</Words>
  <Application>Microsoft Office PowerPoint</Application>
  <PresentationFormat>Custom</PresentationFormat>
  <Paragraphs>130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Times New Roman</vt:lpstr>
      <vt:lpstr>Canva Sans Bold</vt:lpstr>
      <vt:lpstr>Poppins</vt:lpstr>
      <vt:lpstr>League Spartan</vt:lpstr>
      <vt:lpstr>Calibri</vt:lpstr>
      <vt:lpstr>Imprint MT Shadow</vt:lpstr>
      <vt:lpstr>Arial</vt:lpstr>
      <vt:lpstr>Canva Sans</vt:lpstr>
      <vt:lpstr>VAG Rounded Next Shine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Stamm zellen</dc:title>
  <dc:creator>Yashika</dc:creator>
  <cp:lastModifiedBy>Yashika Kashyap</cp:lastModifiedBy>
  <cp:revision>12</cp:revision>
  <dcterms:created xsi:type="dcterms:W3CDTF">2006-08-16T00:00:00Z</dcterms:created>
  <dcterms:modified xsi:type="dcterms:W3CDTF">2026-05-22T08:00:45Z</dcterms:modified>
  <dc:identifier>DAHJErNuUkM</dc:identifier>
</cp:coreProperties>
</file>