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1"/>
  </p:notesMasterIdLst>
  <p:sldIdLst>
    <p:sldId id="256" r:id="rId2"/>
    <p:sldId id="258" r:id="rId3"/>
    <p:sldId id="261" r:id="rId4"/>
    <p:sldId id="311" r:id="rId5"/>
    <p:sldId id="312" r:id="rId6"/>
    <p:sldId id="313" r:id="rId7"/>
    <p:sldId id="322" r:id="rId8"/>
    <p:sldId id="314" r:id="rId9"/>
    <p:sldId id="321" r:id="rId10"/>
    <p:sldId id="316" r:id="rId11"/>
    <p:sldId id="317" r:id="rId12"/>
    <p:sldId id="319" r:id="rId13"/>
    <p:sldId id="318" r:id="rId14"/>
    <p:sldId id="323" r:id="rId15"/>
    <p:sldId id="324" r:id="rId16"/>
    <p:sldId id="325" r:id="rId17"/>
    <p:sldId id="326" r:id="rId18"/>
    <p:sldId id="327" r:id="rId19"/>
    <p:sldId id="328" r:id="rId20"/>
  </p:sldIdLst>
  <p:sldSz cx="9144000" cy="5143500" type="screen16x9"/>
  <p:notesSz cx="6858000" cy="9144000"/>
  <p:embeddedFontLst>
    <p:embeddedFont>
      <p:font typeface="Anaheim" panose="020B0604020202020204" charset="0"/>
      <p:regular r:id="rId22"/>
      <p:bold r:id="rId23"/>
    </p:embeddedFont>
    <p:embeddedFont>
      <p:font typeface="Be Vietnam Pro Medium" panose="020B0604020202020204" charset="0"/>
      <p:regular r:id="rId24"/>
      <p:bold r:id="rId25"/>
      <p:italic r:id="rId26"/>
      <p:boldItalic r:id="rId27"/>
    </p:embeddedFont>
    <p:embeddedFont>
      <p:font typeface="Bebas Neue" panose="020B0606020202050201" pitchFamily="34" charset="0"/>
      <p:regular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58D1C9-6209-4E63-A6E7-A112F30E6C02}">
  <a:tblStyle styleId="{C458D1C9-6209-4E63-A6E7-A112F30E6C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C5E0611-C138-49FD-BF2B-2C5B8730913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2" autoAdjust="0"/>
    <p:restoredTop sz="94660"/>
  </p:normalViewPr>
  <p:slideViewPr>
    <p:cSldViewPr snapToGrid="0">
      <p:cViewPr varScale="1">
        <p:scale>
          <a:sx n="196" d="100"/>
          <a:sy n="196" d="100"/>
        </p:scale>
        <p:origin x="1434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28" name="Google Shape;32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43" name="Google Shape;343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 dirty="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8A21A086-6161-20D2-711D-854CEE248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EA7809EA-4B5F-71A3-5F1D-FB01956838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45632516-F74E-2F27-AEAE-7EC4E5FD87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7638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A2FB97A2-A98D-D011-BCFB-475017B93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19A7C649-F8E3-4154-F563-1F7E7E1D08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BB0F8003-0E00-1B5F-BFD2-864E5A7EAC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8311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91D7E262-C790-7E81-BAE9-1785A9AA6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C56E1D59-7C71-6691-929D-E98999B40F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78B5A62E-E490-FD13-318F-041B29D0B1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4475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5">
          <a:extLst>
            <a:ext uri="{FF2B5EF4-FFF2-40B4-BE49-F238E27FC236}">
              <a16:creationId xmlns:a16="http://schemas.microsoft.com/office/drawing/2014/main" id="{0D25E4D5-EC25-0398-E47A-FE193F325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54dda1946d_6_370:notes">
            <a:extLst>
              <a:ext uri="{FF2B5EF4-FFF2-40B4-BE49-F238E27FC236}">
                <a16:creationId xmlns:a16="http://schemas.microsoft.com/office/drawing/2014/main" id="{B10639BA-6F06-4D82-B75D-1268525D35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1307" name="Google Shape;1307;g54dda1946d_6_370:notes">
            <a:extLst>
              <a:ext uri="{FF2B5EF4-FFF2-40B4-BE49-F238E27FC236}">
                <a16:creationId xmlns:a16="http://schemas.microsoft.com/office/drawing/2014/main" id="{A1D97543-0B9B-E650-E3AA-820FFF2B3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51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E510750C-882D-1546-9F06-AC8DF694F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3A2A7691-11AB-25D6-7837-BA32A3C26F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914E7513-1B99-00D2-86E4-FA22D31794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5847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5">
          <a:extLst>
            <a:ext uri="{FF2B5EF4-FFF2-40B4-BE49-F238E27FC236}">
              <a16:creationId xmlns:a16="http://schemas.microsoft.com/office/drawing/2014/main" id="{F5B0ED70-21E1-FC99-33C9-5F4F10B7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54dda1946d_6_370:notes">
            <a:extLst>
              <a:ext uri="{FF2B5EF4-FFF2-40B4-BE49-F238E27FC236}">
                <a16:creationId xmlns:a16="http://schemas.microsoft.com/office/drawing/2014/main" id="{C522B5EF-8788-AA2B-A8AA-B5464E7FCF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1307" name="Google Shape;1307;g54dda1946d_6_370:notes">
            <a:extLst>
              <a:ext uri="{FF2B5EF4-FFF2-40B4-BE49-F238E27FC236}">
                <a16:creationId xmlns:a16="http://schemas.microsoft.com/office/drawing/2014/main" id="{6BBF5E38-58E1-F813-88F6-4D5C642E27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8778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AD0CB314-6A70-7955-157C-E4044E76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BF0BEC86-9146-D059-4CC3-8C72C46309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17F04B9A-3A94-43BA-23DA-CEDD0AAFC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0075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6E155E1B-320A-C09B-B9F1-A725A81E3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4C3F7A86-0067-8C67-4417-C59D8E2237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D682148B-753A-694B-9FB9-A7221EE7C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5647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7465E99D-DC44-15CB-5F9A-AD8539FD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ECE6A3E0-CF17-EAEE-33B8-2D0D97C39A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4054EF5A-690D-F513-398B-E49E1BBC3B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2268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70BA9ED4-F036-59D3-B61F-33E6895D4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6653C349-0024-EB79-C186-F8F2F707C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0F8CEA36-2B5C-894D-3F15-6E03B956B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392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2758E332-706E-B977-A626-D5ABA9474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F6AB58FF-0946-F888-4DD1-FABD0732F8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59933C4A-A6C7-93F0-7EB0-C699A90C31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4569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A3FDC6D6-2E55-AC86-7004-0501D239B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11716A21-EF70-4175-1A41-5EEC671A41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24946CBD-9E44-833D-2E89-CB7071407B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1272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DBF029FF-CC4E-5D8B-ECD2-AEFBF0AFF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2769C171-DF03-CDED-9256-71603A8D6E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60347DE2-F76F-429C-C603-E5EE26C30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60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99D0B64B-CE83-15CD-93CB-6FA4C2C20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DFFE5680-6E97-1F64-F15C-FAF87CE15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CEE9E7C8-735B-89DF-C944-0E25364129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0917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EC3024F7-E5FD-FB4B-C504-53B2C782A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DC839163-DD8B-F37E-5CFC-C14E65079E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029AA93E-FDD5-1713-5AE8-E89E90E876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44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>
          <a:extLst>
            <a:ext uri="{FF2B5EF4-FFF2-40B4-BE49-F238E27FC236}">
              <a16:creationId xmlns:a16="http://schemas.microsoft.com/office/drawing/2014/main" id="{43A038D1-FAA4-7C57-ACA7-90C60F57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4072739ea5_12_0:notes">
            <a:extLst>
              <a:ext uri="{FF2B5EF4-FFF2-40B4-BE49-F238E27FC236}">
                <a16:creationId xmlns:a16="http://schemas.microsoft.com/office/drawing/2014/main" id="{65B85803-5697-C373-97A1-AEC0F89A43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DE" dirty="0"/>
          </a:p>
        </p:txBody>
      </p:sp>
      <p:sp>
        <p:nvSpPr>
          <p:cNvPr id="381" name="Google Shape;381;g14072739ea5_12_0:notes">
            <a:extLst>
              <a:ext uri="{FF2B5EF4-FFF2-40B4-BE49-F238E27FC236}">
                <a16:creationId xmlns:a16="http://schemas.microsoft.com/office/drawing/2014/main" id="{C99EC50F-B91B-06DB-00BB-CFD8494C37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949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55525" y="144825"/>
            <a:ext cx="8833200" cy="4839600"/>
          </a:xfrm>
          <a:prstGeom prst="frame">
            <a:avLst>
              <a:gd name="adj1" fmla="val 12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63900" y="893150"/>
            <a:ext cx="5416200" cy="28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63900" y="3868150"/>
            <a:ext cx="5416200" cy="3822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-1454613" y="4043999"/>
            <a:ext cx="3109275" cy="30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885212" y="-407951"/>
            <a:ext cx="3109275" cy="30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292157">
            <a:off x="7594664" y="3929292"/>
            <a:ext cx="2052713" cy="1834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33901" y="-934060"/>
            <a:ext cx="2307325" cy="22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2857" y="-519533"/>
            <a:ext cx="1457845" cy="145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424593">
            <a:off x="-714568" y="2442343"/>
            <a:ext cx="1797170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69050" y="210263"/>
            <a:ext cx="906125" cy="8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84950" y="1348625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3075" y="1106700"/>
            <a:ext cx="585975" cy="57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730600">
            <a:off x="8559329" y="1904851"/>
            <a:ext cx="875943" cy="86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5225" y="3556475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>
            <a:spLocks noGrp="1"/>
          </p:cNvSpPr>
          <p:nvPr>
            <p:ph type="pic" idx="2"/>
          </p:nvPr>
        </p:nvSpPr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18900732" scaled="0"/>
          </a:gra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"/>
          </p:nvPr>
        </p:nvSpPr>
        <p:spPr>
          <a:xfrm>
            <a:off x="1107375" y="2209192"/>
            <a:ext cx="244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2"/>
          </p:nvPr>
        </p:nvSpPr>
        <p:spPr>
          <a:xfrm>
            <a:off x="4082000" y="2209192"/>
            <a:ext cx="244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3"/>
          </p:nvPr>
        </p:nvSpPr>
        <p:spPr>
          <a:xfrm>
            <a:off x="1107375" y="4031300"/>
            <a:ext cx="244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4"/>
          </p:nvPr>
        </p:nvSpPr>
        <p:spPr>
          <a:xfrm>
            <a:off x="4082000" y="4031300"/>
            <a:ext cx="244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5" hasCustomPrompt="1"/>
          </p:nvPr>
        </p:nvSpPr>
        <p:spPr>
          <a:xfrm>
            <a:off x="1107375" y="1206925"/>
            <a:ext cx="778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6" hasCustomPrompt="1"/>
          </p:nvPr>
        </p:nvSpPr>
        <p:spPr>
          <a:xfrm>
            <a:off x="1107375" y="3028451"/>
            <a:ext cx="778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7" hasCustomPrompt="1"/>
          </p:nvPr>
        </p:nvSpPr>
        <p:spPr>
          <a:xfrm>
            <a:off x="4082001" y="1206925"/>
            <a:ext cx="778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8" hasCustomPrompt="1"/>
          </p:nvPr>
        </p:nvSpPr>
        <p:spPr>
          <a:xfrm>
            <a:off x="4082001" y="3028451"/>
            <a:ext cx="778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9"/>
          </p:nvPr>
        </p:nvSpPr>
        <p:spPr>
          <a:xfrm>
            <a:off x="1107375" y="1801111"/>
            <a:ext cx="2443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4082000" y="1801111"/>
            <a:ext cx="2443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1107375" y="3622700"/>
            <a:ext cx="2443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5"/>
          </p:nvPr>
        </p:nvSpPr>
        <p:spPr>
          <a:xfrm>
            <a:off x="4082000" y="3622700"/>
            <a:ext cx="2443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155525" y="144825"/>
            <a:ext cx="8833200" cy="4839600"/>
          </a:xfrm>
          <a:prstGeom prst="frame">
            <a:avLst>
              <a:gd name="adj1" fmla="val 12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-1590923" y="3389275"/>
            <a:ext cx="2545025" cy="25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424593">
            <a:off x="8141320" y="-116932"/>
            <a:ext cx="1797170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96383" y="2571751"/>
            <a:ext cx="1347068" cy="13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730607">
            <a:off x="8190465" y="2739324"/>
            <a:ext cx="753111" cy="745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4"/>
          <p:cNvSpPr txBox="1">
            <a:spLocks noGrp="1"/>
          </p:cNvSpPr>
          <p:nvPr>
            <p:ph type="subTitle" idx="1"/>
          </p:nvPr>
        </p:nvSpPr>
        <p:spPr>
          <a:xfrm>
            <a:off x="4832076" y="1583400"/>
            <a:ext cx="3254100" cy="21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4"/>
          <p:cNvSpPr txBox="1">
            <a:spLocks noGrp="1"/>
          </p:cNvSpPr>
          <p:nvPr>
            <p:ph type="subTitle" idx="2"/>
          </p:nvPr>
        </p:nvSpPr>
        <p:spPr>
          <a:xfrm>
            <a:off x="1057900" y="1583400"/>
            <a:ext cx="3254100" cy="21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4"/>
          <p:cNvSpPr/>
          <p:nvPr/>
        </p:nvSpPr>
        <p:spPr>
          <a:xfrm>
            <a:off x="155525" y="144825"/>
            <a:ext cx="8833200" cy="4839600"/>
          </a:xfrm>
          <a:prstGeom prst="frame">
            <a:avLst>
              <a:gd name="adj1" fmla="val 12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1" name="Google Shape;201;p2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7485750" y="3560099"/>
            <a:ext cx="3109275" cy="30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41697">
            <a:off x="-770336" y="3686567"/>
            <a:ext cx="2052714" cy="1834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13563" y="3467100"/>
            <a:ext cx="1034425" cy="10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16129" y="-532271"/>
            <a:ext cx="1566765" cy="15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043" y="3992418"/>
            <a:ext cx="1797171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730600">
            <a:off x="7992804" y="-190549"/>
            <a:ext cx="875943" cy="866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1"/>
          <p:cNvSpPr/>
          <p:nvPr/>
        </p:nvSpPr>
        <p:spPr>
          <a:xfrm>
            <a:off x="155525" y="144825"/>
            <a:ext cx="8833200" cy="4839600"/>
          </a:xfrm>
          <a:prstGeom prst="frame">
            <a:avLst>
              <a:gd name="adj1" fmla="val 12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1" name="Google Shape;301;p31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-1454613" y="4043999"/>
            <a:ext cx="3109275" cy="30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1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938537" y="202349"/>
            <a:ext cx="3109275" cy="30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292157">
            <a:off x="7253089" y="3624267"/>
            <a:ext cx="2052713" cy="1834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9451" y="-649197"/>
            <a:ext cx="2307325" cy="22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0131" y="-363808"/>
            <a:ext cx="1457845" cy="145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424593">
            <a:off x="7076195" y="1893243"/>
            <a:ext cx="1797170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39100"/>
            <a:ext cx="906125" cy="8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84950" y="1348625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500" y="73175"/>
            <a:ext cx="585975" cy="57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730600">
            <a:off x="275241" y="3860601"/>
            <a:ext cx="875943" cy="86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00000" y="37247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2"/>
          <p:cNvSpPr/>
          <p:nvPr/>
        </p:nvSpPr>
        <p:spPr>
          <a:xfrm>
            <a:off x="155525" y="144825"/>
            <a:ext cx="8833200" cy="4839600"/>
          </a:xfrm>
          <a:prstGeom prst="frame">
            <a:avLst>
              <a:gd name="adj1" fmla="val 12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14" name="Google Shape;31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028028" y="4428504"/>
            <a:ext cx="1566765" cy="15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281672" flipH="1">
            <a:off x="55707" y="-529262"/>
            <a:ext cx="1767846" cy="1876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/>
          <p:cNvPicPr preferRelativeResize="0"/>
          <p:nvPr/>
        </p:nvPicPr>
        <p:blipFill rotWithShape="1">
          <a:blip r:embed="rId2">
            <a:alphaModFix amt="60000"/>
          </a:blip>
          <a:srcRect l="7999" t="10820" r="11531" b="9448"/>
          <a:stretch/>
        </p:blipFill>
        <p:spPr>
          <a:xfrm flipH="1">
            <a:off x="-1142903" y="4069250"/>
            <a:ext cx="2501975" cy="24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424593" flipH="1">
            <a:off x="8175707" y="-308807"/>
            <a:ext cx="1797170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9746" y="3812925"/>
            <a:ext cx="906125" cy="8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730600" flipH="1">
            <a:off x="7046088" y="4564351"/>
            <a:ext cx="875943" cy="866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ans"/>
              <a:buNone/>
              <a:defRPr sz="35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●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○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■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●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○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■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●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○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Char char="■"/>
              <a:defRPr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58" r:id="rId3"/>
    <p:sldLayoutId id="2147483659" r:id="rId4"/>
    <p:sldLayoutId id="2147483670" r:id="rId5"/>
    <p:sldLayoutId id="2147483677" r:id="rId6"/>
    <p:sldLayoutId id="214748367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lexikon.doccheck.com/de/Autophagie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aerzteblatt.de/archiv/autophagie-selbstverstuemmelung-als-ueberlebensstrategie-da349572-74af-4226-afe1-348f28180567" TargetMode="External"/><Relationship Id="rId5" Type="http://schemas.openxmlformats.org/officeDocument/2006/relationships/hyperlink" Target="https://www.biophys.mpg.de/2746239/autophagie-pia-erdbruegger" TargetMode="External"/><Relationship Id="rId4" Type="http://schemas.openxmlformats.org/officeDocument/2006/relationships/hyperlink" Target="https://www.orthomol.com/de-de/lebenswelten/zellschutz/autophagi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100000">
              <a:schemeClr val="lt1"/>
            </a:gs>
          </a:gsLst>
          <a:lin ang="18900044" scaled="0"/>
        </a:gra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 txBox="1">
            <a:spLocks noGrp="1"/>
          </p:cNvSpPr>
          <p:nvPr>
            <p:ph type="ctrTitle"/>
          </p:nvPr>
        </p:nvSpPr>
        <p:spPr>
          <a:xfrm>
            <a:off x="1863900" y="1887484"/>
            <a:ext cx="5416200" cy="13685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0" dirty="0"/>
              <a:t>Autophagie</a:t>
            </a:r>
            <a:endParaRPr sz="3400" b="0" dirty="0"/>
          </a:p>
        </p:txBody>
      </p:sp>
      <p:sp>
        <p:nvSpPr>
          <p:cNvPr id="331" name="Google Shape;331;p36"/>
          <p:cNvSpPr txBox="1">
            <a:spLocks noGrp="1"/>
          </p:cNvSpPr>
          <p:nvPr>
            <p:ph type="subTitle" idx="1"/>
          </p:nvPr>
        </p:nvSpPr>
        <p:spPr>
          <a:xfrm>
            <a:off x="1863900" y="3712507"/>
            <a:ext cx="5416200" cy="3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Fenja Gansel &amp; Franziska Bleek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Gliederung</a:t>
            </a:r>
            <a:endParaRPr dirty="0"/>
          </a:p>
        </p:txBody>
      </p:sp>
      <p:sp>
        <p:nvSpPr>
          <p:cNvPr id="350" name="Google Shape;350;p38"/>
          <p:cNvSpPr txBox="1">
            <a:spLocks noGrp="1"/>
          </p:cNvSpPr>
          <p:nvPr>
            <p:ph type="title" idx="5"/>
          </p:nvPr>
        </p:nvSpPr>
        <p:spPr>
          <a:xfrm>
            <a:off x="426450" y="1064130"/>
            <a:ext cx="778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51" name="Google Shape;351;p38"/>
          <p:cNvSpPr txBox="1">
            <a:spLocks noGrp="1"/>
          </p:cNvSpPr>
          <p:nvPr>
            <p:ph type="title" idx="6"/>
          </p:nvPr>
        </p:nvSpPr>
        <p:spPr>
          <a:xfrm>
            <a:off x="426450" y="3427951"/>
            <a:ext cx="778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352" name="Google Shape;352;p38"/>
          <p:cNvSpPr txBox="1">
            <a:spLocks noGrp="1"/>
          </p:cNvSpPr>
          <p:nvPr>
            <p:ph type="title" idx="7"/>
          </p:nvPr>
        </p:nvSpPr>
        <p:spPr>
          <a:xfrm>
            <a:off x="426450" y="2190222"/>
            <a:ext cx="778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54" name="Google Shape;354;p38"/>
          <p:cNvSpPr txBox="1">
            <a:spLocks noGrp="1"/>
          </p:cNvSpPr>
          <p:nvPr>
            <p:ph type="subTitle" idx="9"/>
          </p:nvPr>
        </p:nvSpPr>
        <p:spPr>
          <a:xfrm>
            <a:off x="426450" y="1561455"/>
            <a:ext cx="2443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Allgemeines</a:t>
            </a:r>
            <a:endParaRPr sz="1800" dirty="0"/>
          </a:p>
        </p:txBody>
      </p:sp>
      <p:sp>
        <p:nvSpPr>
          <p:cNvPr id="355" name="Google Shape;355;p38"/>
          <p:cNvSpPr txBox="1">
            <a:spLocks noGrp="1"/>
          </p:cNvSpPr>
          <p:nvPr>
            <p:ph type="subTitle" idx="13"/>
          </p:nvPr>
        </p:nvSpPr>
        <p:spPr>
          <a:xfrm>
            <a:off x="426450" y="2679995"/>
            <a:ext cx="2443500" cy="7486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Definition &amp; Grundprinzip</a:t>
            </a:r>
            <a:endParaRPr sz="1800" dirty="0"/>
          </a:p>
        </p:txBody>
      </p:sp>
      <p:sp>
        <p:nvSpPr>
          <p:cNvPr id="356" name="Google Shape;356;p38"/>
          <p:cNvSpPr txBox="1">
            <a:spLocks noGrp="1"/>
          </p:cNvSpPr>
          <p:nvPr>
            <p:ph type="subTitle" idx="14"/>
          </p:nvPr>
        </p:nvSpPr>
        <p:spPr>
          <a:xfrm>
            <a:off x="426450" y="4000650"/>
            <a:ext cx="2443500" cy="6650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Hauptformen der Autophagie</a:t>
            </a:r>
            <a:endParaRPr sz="1800" dirty="0"/>
          </a:p>
        </p:txBody>
      </p:sp>
      <p:pic>
        <p:nvPicPr>
          <p:cNvPr id="358" name="Google Shape;3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5725" y="1061700"/>
            <a:ext cx="363025" cy="35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50;p38">
            <a:extLst>
              <a:ext uri="{FF2B5EF4-FFF2-40B4-BE49-F238E27FC236}">
                <a16:creationId xmlns:a16="http://schemas.microsoft.com/office/drawing/2014/main" id="{4E5FD979-F6BA-A323-1C1D-E893D29DC5D8}"/>
              </a:ext>
            </a:extLst>
          </p:cNvPr>
          <p:cNvSpPr txBox="1">
            <a:spLocks/>
          </p:cNvSpPr>
          <p:nvPr/>
        </p:nvSpPr>
        <p:spPr>
          <a:xfrm>
            <a:off x="3423650" y="1065380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04</a:t>
            </a:r>
          </a:p>
        </p:txBody>
      </p:sp>
      <p:sp>
        <p:nvSpPr>
          <p:cNvPr id="15" name="Google Shape;351;p38">
            <a:extLst>
              <a:ext uri="{FF2B5EF4-FFF2-40B4-BE49-F238E27FC236}">
                <a16:creationId xmlns:a16="http://schemas.microsoft.com/office/drawing/2014/main" id="{7B1CA503-6E75-89FC-626F-712E398EFAF5}"/>
              </a:ext>
            </a:extLst>
          </p:cNvPr>
          <p:cNvSpPr txBox="1">
            <a:spLocks/>
          </p:cNvSpPr>
          <p:nvPr/>
        </p:nvSpPr>
        <p:spPr>
          <a:xfrm>
            <a:off x="3423650" y="3429201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06</a:t>
            </a:r>
          </a:p>
        </p:txBody>
      </p:sp>
      <p:sp>
        <p:nvSpPr>
          <p:cNvPr id="16" name="Google Shape;352;p38">
            <a:extLst>
              <a:ext uri="{FF2B5EF4-FFF2-40B4-BE49-F238E27FC236}">
                <a16:creationId xmlns:a16="http://schemas.microsoft.com/office/drawing/2014/main" id="{0CEF19B0-AFB5-BD94-BAF8-443EEC550D5D}"/>
              </a:ext>
            </a:extLst>
          </p:cNvPr>
          <p:cNvSpPr txBox="1">
            <a:spLocks/>
          </p:cNvSpPr>
          <p:nvPr/>
        </p:nvSpPr>
        <p:spPr>
          <a:xfrm>
            <a:off x="3423650" y="2191472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05</a:t>
            </a:r>
          </a:p>
        </p:txBody>
      </p:sp>
      <p:sp>
        <p:nvSpPr>
          <p:cNvPr id="17" name="Google Shape;354;p38">
            <a:extLst>
              <a:ext uri="{FF2B5EF4-FFF2-40B4-BE49-F238E27FC236}">
                <a16:creationId xmlns:a16="http://schemas.microsoft.com/office/drawing/2014/main" id="{F24571CD-74D8-8875-1EF6-A3C8E885BAEE}"/>
              </a:ext>
            </a:extLst>
          </p:cNvPr>
          <p:cNvSpPr txBox="1">
            <a:spLocks/>
          </p:cNvSpPr>
          <p:nvPr/>
        </p:nvSpPr>
        <p:spPr>
          <a:xfrm>
            <a:off x="3423650" y="1513800"/>
            <a:ext cx="2443500" cy="67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Ablauf der Makroautophagie</a:t>
            </a:r>
          </a:p>
        </p:txBody>
      </p:sp>
      <p:sp>
        <p:nvSpPr>
          <p:cNvPr id="18" name="Google Shape;355;p38">
            <a:extLst>
              <a:ext uri="{FF2B5EF4-FFF2-40B4-BE49-F238E27FC236}">
                <a16:creationId xmlns:a16="http://schemas.microsoft.com/office/drawing/2014/main" id="{812D7C9E-8526-21EC-F147-7D31B36093FD}"/>
              </a:ext>
            </a:extLst>
          </p:cNvPr>
          <p:cNvSpPr txBox="1">
            <a:spLocks/>
          </p:cNvSpPr>
          <p:nvPr/>
        </p:nvSpPr>
        <p:spPr>
          <a:xfrm>
            <a:off x="3423650" y="2764172"/>
            <a:ext cx="244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Selektive Autophagie</a:t>
            </a:r>
          </a:p>
        </p:txBody>
      </p:sp>
      <p:sp>
        <p:nvSpPr>
          <p:cNvPr id="19" name="Google Shape;356;p38">
            <a:extLst>
              <a:ext uri="{FF2B5EF4-FFF2-40B4-BE49-F238E27FC236}">
                <a16:creationId xmlns:a16="http://schemas.microsoft.com/office/drawing/2014/main" id="{DE067D5C-41EF-7B22-7ACF-9D95D255FD18}"/>
              </a:ext>
            </a:extLst>
          </p:cNvPr>
          <p:cNvSpPr txBox="1">
            <a:spLocks/>
          </p:cNvSpPr>
          <p:nvPr/>
        </p:nvSpPr>
        <p:spPr>
          <a:xfrm>
            <a:off x="3423650" y="4001901"/>
            <a:ext cx="2443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Bedeutung</a:t>
            </a:r>
          </a:p>
        </p:txBody>
      </p:sp>
      <p:sp>
        <p:nvSpPr>
          <p:cNvPr id="20" name="Google Shape;350;p38">
            <a:extLst>
              <a:ext uri="{FF2B5EF4-FFF2-40B4-BE49-F238E27FC236}">
                <a16:creationId xmlns:a16="http://schemas.microsoft.com/office/drawing/2014/main" id="{8EB43EDC-96D4-AB83-96B5-50B3A42485C8}"/>
              </a:ext>
            </a:extLst>
          </p:cNvPr>
          <p:cNvSpPr txBox="1">
            <a:spLocks/>
          </p:cNvSpPr>
          <p:nvPr/>
        </p:nvSpPr>
        <p:spPr>
          <a:xfrm>
            <a:off x="6420850" y="1017725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07</a:t>
            </a:r>
          </a:p>
        </p:txBody>
      </p:sp>
      <p:sp>
        <p:nvSpPr>
          <p:cNvPr id="21" name="Google Shape;351;p38">
            <a:extLst>
              <a:ext uri="{FF2B5EF4-FFF2-40B4-BE49-F238E27FC236}">
                <a16:creationId xmlns:a16="http://schemas.microsoft.com/office/drawing/2014/main" id="{03613C1A-152B-722A-7DD5-AED82C23453A}"/>
              </a:ext>
            </a:extLst>
          </p:cNvPr>
          <p:cNvSpPr txBox="1">
            <a:spLocks/>
          </p:cNvSpPr>
          <p:nvPr/>
        </p:nvSpPr>
        <p:spPr>
          <a:xfrm>
            <a:off x="6420850" y="3381546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09</a:t>
            </a:r>
          </a:p>
        </p:txBody>
      </p:sp>
      <p:sp>
        <p:nvSpPr>
          <p:cNvPr id="22" name="Google Shape;352;p38">
            <a:extLst>
              <a:ext uri="{FF2B5EF4-FFF2-40B4-BE49-F238E27FC236}">
                <a16:creationId xmlns:a16="http://schemas.microsoft.com/office/drawing/2014/main" id="{EE4114E3-1E35-C753-F0E1-C32929D41B3D}"/>
              </a:ext>
            </a:extLst>
          </p:cNvPr>
          <p:cNvSpPr txBox="1">
            <a:spLocks/>
          </p:cNvSpPr>
          <p:nvPr/>
        </p:nvSpPr>
        <p:spPr>
          <a:xfrm>
            <a:off x="6420850" y="2143817"/>
            <a:ext cx="778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dirty="0"/>
              <a:t>08</a:t>
            </a:r>
          </a:p>
        </p:txBody>
      </p:sp>
      <p:sp>
        <p:nvSpPr>
          <p:cNvPr id="23" name="Google Shape;354;p38">
            <a:extLst>
              <a:ext uri="{FF2B5EF4-FFF2-40B4-BE49-F238E27FC236}">
                <a16:creationId xmlns:a16="http://schemas.microsoft.com/office/drawing/2014/main" id="{447A5C08-4059-DD0F-ADC0-63FFA073D8AF}"/>
              </a:ext>
            </a:extLst>
          </p:cNvPr>
          <p:cNvSpPr txBox="1">
            <a:spLocks/>
          </p:cNvSpPr>
          <p:nvPr/>
        </p:nvSpPr>
        <p:spPr>
          <a:xfrm>
            <a:off x="6420850" y="1513799"/>
            <a:ext cx="2443500" cy="64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Autophagie und Krankheiten</a:t>
            </a:r>
          </a:p>
        </p:txBody>
      </p:sp>
      <p:sp>
        <p:nvSpPr>
          <p:cNvPr id="24" name="Google Shape;355;p38">
            <a:extLst>
              <a:ext uri="{FF2B5EF4-FFF2-40B4-BE49-F238E27FC236}">
                <a16:creationId xmlns:a16="http://schemas.microsoft.com/office/drawing/2014/main" id="{24945DCE-CD06-3B75-79AB-192401776984}"/>
              </a:ext>
            </a:extLst>
          </p:cNvPr>
          <p:cNvSpPr txBox="1">
            <a:spLocks/>
          </p:cNvSpPr>
          <p:nvPr/>
        </p:nvSpPr>
        <p:spPr>
          <a:xfrm>
            <a:off x="6420850" y="2716516"/>
            <a:ext cx="2443500" cy="620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Aktuelle Forschungen</a:t>
            </a:r>
          </a:p>
        </p:txBody>
      </p:sp>
      <p:sp>
        <p:nvSpPr>
          <p:cNvPr id="25" name="Google Shape;356;p38">
            <a:extLst>
              <a:ext uri="{FF2B5EF4-FFF2-40B4-BE49-F238E27FC236}">
                <a16:creationId xmlns:a16="http://schemas.microsoft.com/office/drawing/2014/main" id="{F90D18CD-190F-2F07-F9DD-1D53DD5C5169}"/>
              </a:ext>
            </a:extLst>
          </p:cNvPr>
          <p:cNvSpPr txBox="1">
            <a:spLocks/>
          </p:cNvSpPr>
          <p:nvPr/>
        </p:nvSpPr>
        <p:spPr>
          <a:xfrm>
            <a:off x="6420850" y="3954246"/>
            <a:ext cx="2443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de-DE" sz="1800" dirty="0"/>
              <a:t>Fazit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01 Allgemeines</a:t>
            </a:r>
          </a:p>
        </p:txBody>
      </p:sp>
      <p:sp>
        <p:nvSpPr>
          <p:cNvPr id="385" name="Google Shape;385;p41"/>
          <p:cNvSpPr txBox="1">
            <a:spLocks noGrp="1"/>
          </p:cNvSpPr>
          <p:nvPr>
            <p:ph type="subTitle" idx="2"/>
          </p:nvPr>
        </p:nvSpPr>
        <p:spPr>
          <a:xfrm>
            <a:off x="480050" y="1017725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Im Zellalltag entstehen: 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beschädigte Proteine, defekte Organellen, Proteinaggregate, geschädigte Mitochondrien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Ansammlung dieser Stoffe führt zu:</a:t>
            </a:r>
          </a:p>
          <a:p>
            <a:pPr marL="7429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Zellstress, Funktionsverlust, möglichen Erkrankungen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Autophagie = zelleigenes Recycling- und Reinigungssystem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dient dem Schutz &amp; Überleben der Zelle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Evolutionär hoch konservierter Prozess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vorkommend von Hefen bis zum Menschen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2016: Nobelpreis für Yoshinori Ohsumi für die Erforschung der Autophagie in Hefezellen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86" name="Google Shape;38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B2658976-A274-BA3B-BB24-D3CE30FC3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9CE89C81-46B4-C485-50ED-8426CA3721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02 Definition &amp; Grundprinzip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1F6CEE57-82F1-470A-F5F0-AFE536A46C3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Definition: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körpereigener Recyclingprozess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Organismus baut beschädigte, fehlerhafte Zellbestandteile ab, um sie zu verwerten</a:t>
            </a:r>
          </a:p>
          <a:p>
            <a:pPr marL="457200" lvl="1" indent="0"/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Grundprinzip: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Einpacken: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zellulärer "Müll" wird v. einer Doppelmembran umschlossen → Autophagosom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Verdauen: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Autophagosom verschmilzt mit den Lysosomen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Recyceln: 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Abfall wird in seine elementaren Bausteine zerlegt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diese nutzt die Zelle, um neue, gesunde Proteine o. Energie zu erzeugen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→  Körper nutzt die Autophagie als Überlebensstrategie, um sich gesund zu erhalten, Krankheitserreger abzuwehren &amp; den natürlichen Alterungsprozess der Zellen zu verlangsamen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1BC9D89D-9BD8-46DA-92E5-F1551CD9CBF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795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F249D3C0-C05B-0D18-391A-875A0BD4E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FB6A57B0-6BD7-9857-EA35-6567725442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02 Definition &amp; Grundprinzip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4795E71A-5F3A-DAA2-03A5-CE86CF3D025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Abgebaute Stoffe: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z.B. Fehlerhafte Proteine, beschädigte Zellorganellen, eingedrungene Krankheitserreger, alternde Zellbestandteile</a:t>
            </a:r>
          </a:p>
          <a:p>
            <a:pPr marL="457200" lvl="1" indent="0" algn="l"/>
            <a:endParaRPr lang="de-DE" dirty="0">
              <a:solidFill>
                <a:schemeClr val="tx1"/>
              </a:solidFill>
            </a:endParaRPr>
          </a:p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Recyclingprodukte: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Zelle nutzt die zerlegten Moleküle direkt als alternative Energiequelle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freigesetzten Grundbausteine dienen als wertvolle Rohstoffe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Körper baut daraus neue, gesunde Proteine, Zellstrukturen &amp; Membranen auf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durch Recycling wird verhindert, dass sich defekter "Zellmüll" im Körper ansammelt</a:t>
            </a:r>
          </a:p>
          <a:p>
            <a:pPr marL="0" lvl="0" indent="0">
              <a:lnSpc>
                <a:spcPct val="100000"/>
              </a:lnSpc>
            </a:pPr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Aktivierung: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im normalen Alltag ist Prozess eher gering, da Fokus auf Wachstum &amp; Nährstoffaufnahme liegt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wird vor allem durch Mangelzustände o. Zellstress ausgelöst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0BF1326B-AF02-B131-9FEE-8F0D00201A8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0849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B0A19FE7-7921-6FF6-9A7A-43E94F05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A36B793E-36FA-5DDF-860E-99938712BE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03 Hauptformen der Autophagie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5C89C91D-1A8F-218A-6A36-FCDEB9489EAC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20175" y="985688"/>
            <a:ext cx="2694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de-DE" u="sng" dirty="0">
                <a:solidFill>
                  <a:schemeClr val="tx1"/>
                </a:solidFill>
              </a:rPr>
              <a:t>Makroautophagie</a:t>
            </a:r>
          </a:p>
          <a:p>
            <a:pPr marL="0" lvl="0" indent="0">
              <a:lnSpc>
                <a:spcPct val="150000"/>
              </a:lnSpc>
            </a:pPr>
            <a:endParaRPr lang="de-DE" u="sng" dirty="0">
              <a:solidFill>
                <a:schemeClr val="tx1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Markierung beschädigter Zellbestandteile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Bildung eines Autophagosoms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Fusion mit Lysosom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Abbau und Recycling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C5918658-51CF-CE41-7885-AEA38871182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85;p41">
            <a:extLst>
              <a:ext uri="{FF2B5EF4-FFF2-40B4-BE49-F238E27FC236}">
                <a16:creationId xmlns:a16="http://schemas.microsoft.com/office/drawing/2014/main" id="{9F4B550C-511F-C30A-5A1E-468CB9FE80AB}"/>
              </a:ext>
            </a:extLst>
          </p:cNvPr>
          <p:cNvSpPr txBox="1">
            <a:spLocks/>
          </p:cNvSpPr>
          <p:nvPr/>
        </p:nvSpPr>
        <p:spPr>
          <a:xfrm>
            <a:off x="3224525" y="985688"/>
            <a:ext cx="2694950" cy="362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de-DE" u="sng" dirty="0"/>
              <a:t>Mikroautophagie</a:t>
            </a:r>
            <a:endParaRPr lang="de-DE" u="sng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</a:pPr>
            <a:endParaRPr lang="de-DE" u="sng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Direkte Aufnahme durch Lysosomenmembran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Einstülpung der Lysosomenmembran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Einschluss ins Lysosom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Abbau und Recycling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Google Shape;385;p41">
            <a:extLst>
              <a:ext uri="{FF2B5EF4-FFF2-40B4-BE49-F238E27FC236}">
                <a16:creationId xmlns:a16="http://schemas.microsoft.com/office/drawing/2014/main" id="{3068C8D0-3044-AED1-5734-C24FF1CB5EEC}"/>
              </a:ext>
            </a:extLst>
          </p:cNvPr>
          <p:cNvSpPr txBox="1">
            <a:spLocks/>
          </p:cNvSpPr>
          <p:nvPr/>
        </p:nvSpPr>
        <p:spPr>
          <a:xfrm>
            <a:off x="6138275" y="1017725"/>
            <a:ext cx="2694950" cy="362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de-DE" u="sng" dirty="0"/>
              <a:t>Chaperon-vermittelte Autophagie (CMA)</a:t>
            </a:r>
            <a:endParaRPr lang="de-DE" u="sng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</a:pPr>
            <a:endParaRPr lang="de-DE" u="sng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Erkennung spezifischer Zielproteine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Bindung an HSC70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Transport zu LAMP-2A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Abbau zu Aminosäuren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3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8">
          <a:extLst>
            <a:ext uri="{FF2B5EF4-FFF2-40B4-BE49-F238E27FC236}">
              <a16:creationId xmlns:a16="http://schemas.microsoft.com/office/drawing/2014/main" id="{5C79BB11-B83E-4133-47E7-84CB11169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70D5D7E-CBC7-CBBD-E740-ABDC60F09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38" y="14550"/>
            <a:ext cx="7031276" cy="5128950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921D2AF-29AC-C74A-501A-932035FC0E5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94737" y="0"/>
            <a:ext cx="7031277" cy="514350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311" name="Google Shape;1311;p53">
            <a:extLst>
              <a:ext uri="{FF2B5EF4-FFF2-40B4-BE49-F238E27FC236}">
                <a16:creationId xmlns:a16="http://schemas.microsoft.com/office/drawing/2014/main" id="{93BC929E-C96D-E795-2539-9AEAFF2A212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8282" y="3533540"/>
            <a:ext cx="1566765" cy="15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53">
            <a:extLst>
              <a:ext uri="{FF2B5EF4-FFF2-40B4-BE49-F238E27FC236}">
                <a16:creationId xmlns:a16="http://schemas.microsoft.com/office/drawing/2014/main" id="{52B864CF-9972-4EFA-E2EF-6BD3D55E3B0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4318" y="-247895"/>
            <a:ext cx="1797171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53">
            <a:extLst>
              <a:ext uri="{FF2B5EF4-FFF2-40B4-BE49-F238E27FC236}">
                <a16:creationId xmlns:a16="http://schemas.microsoft.com/office/drawing/2014/main" id="{022835D8-D461-F8E5-90F2-5F584F1624C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359014">
            <a:off x="-340084" y="2959850"/>
            <a:ext cx="1772036" cy="149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53">
            <a:extLst>
              <a:ext uri="{FF2B5EF4-FFF2-40B4-BE49-F238E27FC236}">
                <a16:creationId xmlns:a16="http://schemas.microsoft.com/office/drawing/2014/main" id="{DA5FDAD8-AB0B-7E45-549A-18E0EE9DEA4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379730">
            <a:off x="-281566" y="-296777"/>
            <a:ext cx="1457845" cy="145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53">
            <a:extLst>
              <a:ext uri="{FF2B5EF4-FFF2-40B4-BE49-F238E27FC236}">
                <a16:creationId xmlns:a16="http://schemas.microsoft.com/office/drawing/2014/main" id="{14F7AB49-9DE9-9B5E-1998-EE6D8362931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844" y="3027000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53">
            <a:extLst>
              <a:ext uri="{FF2B5EF4-FFF2-40B4-BE49-F238E27FC236}">
                <a16:creationId xmlns:a16="http://schemas.microsoft.com/office/drawing/2014/main" id="{7823C6DE-8605-1A90-45ED-3DBE8F97E94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8500" y="772950"/>
            <a:ext cx="585975" cy="57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53">
            <a:extLst>
              <a:ext uri="{FF2B5EF4-FFF2-40B4-BE49-F238E27FC236}">
                <a16:creationId xmlns:a16="http://schemas.microsoft.com/office/drawing/2014/main" id="{5054CF07-FE95-D8C4-CEFD-65631D90AFD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730600">
            <a:off x="7872802" y="3452751"/>
            <a:ext cx="875943" cy="86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11;p53">
            <a:extLst>
              <a:ext uri="{FF2B5EF4-FFF2-40B4-BE49-F238E27FC236}">
                <a16:creationId xmlns:a16="http://schemas.microsoft.com/office/drawing/2014/main" id="{66D8A588-8A29-D1F3-2762-62DC2C98318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11812" y="1285209"/>
            <a:ext cx="1566765" cy="15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17;p53">
            <a:extLst>
              <a:ext uri="{FF2B5EF4-FFF2-40B4-BE49-F238E27FC236}">
                <a16:creationId xmlns:a16="http://schemas.microsoft.com/office/drawing/2014/main" id="{CE917B07-AAC6-3E0B-48F8-0D739D455F3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730600">
            <a:off x="8476977" y="1042837"/>
            <a:ext cx="875943" cy="86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14;p53">
            <a:extLst>
              <a:ext uri="{FF2B5EF4-FFF2-40B4-BE49-F238E27FC236}">
                <a16:creationId xmlns:a16="http://schemas.microsoft.com/office/drawing/2014/main" id="{CA130639-2495-BC6B-43EF-7F2A22FAF86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0416642">
            <a:off x="8100722" y="2154864"/>
            <a:ext cx="1457845" cy="14536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20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772B75CB-491D-4780-BFDB-FA925A00B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C39495BB-6A65-4D1A-B2FF-599F8A7663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</a:rPr>
              <a:t>04 Ablauf der Makroautophagie</a:t>
            </a:r>
            <a:br>
              <a:rPr lang="de-DE" sz="3200" dirty="0"/>
            </a:br>
            <a:endParaRPr lang="en" dirty="0">
              <a:solidFill>
                <a:schemeClr val="bg2"/>
              </a:solidFill>
            </a:endParaRP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E677A332-B626-D47E-EBFA-70CDB8262D81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30525" y="86610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Makroautophagie</a:t>
            </a:r>
          </a:p>
          <a:p>
            <a:pPr marL="0" lvl="0" indent="0">
              <a:lnSpc>
                <a:spcPct val="100000"/>
              </a:lnSpc>
            </a:pPr>
            <a:endParaRPr lang="de-DE" dirty="0">
              <a:solidFill>
                <a:schemeClr val="tx1"/>
              </a:solidFill>
            </a:endParaRPr>
          </a:p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1. Markierung: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Zellulärer Stress aktiviert bestimmte Proteine, die beschädigte Proteine o. ganze Zellorganellen markieren</a:t>
            </a:r>
          </a:p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2. Einkapselung (Autophagosom):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eine doppelwandige Membran bildet sich um das markierte Material &amp; schließt es ein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diese isolierte Blase wird als Autophagosom bezeichnet</a:t>
            </a:r>
          </a:p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3. Verschmelzung (Autolysosom):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das Autophagosom wandert durch die Zelle &amp; verschmilzt mit einem Lysosom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das Lysosom enthält starke Verdauungsenzyme &amp; ein saures Milieu</a:t>
            </a:r>
          </a:p>
          <a:p>
            <a:pPr marL="0" lvl="0" indent="0">
              <a:lnSpc>
                <a:spcPct val="100000"/>
              </a:lnSpc>
            </a:pPr>
            <a:r>
              <a:rPr lang="de-DE" dirty="0">
                <a:solidFill>
                  <a:schemeClr val="tx1"/>
                </a:solidFill>
              </a:rPr>
              <a:t>4. Verdauung &amp; Recycling: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 Enzyme zersetzen den Inhalt des Autophagosoms in seine Grundbausteine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diese werden zurück in das Zellinnere abgegeben &amp; für die Neubildung von Zellen verwendet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AC7EF0A7-56E7-F2A4-BD3A-675B2502F1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37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8">
          <a:extLst>
            <a:ext uri="{FF2B5EF4-FFF2-40B4-BE49-F238E27FC236}">
              <a16:creationId xmlns:a16="http://schemas.microsoft.com/office/drawing/2014/main" id="{5F766500-EA27-D7C1-8D56-5051D1EF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1E6679DF-00AD-FB07-355F-2A34A908C75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5558" b="15558"/>
          <a:stretch/>
        </p:blipFill>
        <p:spPr>
          <a:xfrm>
            <a:off x="-152400" y="0"/>
            <a:ext cx="9455150" cy="5143500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pic>
        <p:nvPicPr>
          <p:cNvPr id="1311" name="Google Shape;1311;p53">
            <a:extLst>
              <a:ext uri="{FF2B5EF4-FFF2-40B4-BE49-F238E27FC236}">
                <a16:creationId xmlns:a16="http://schemas.microsoft.com/office/drawing/2014/main" id="{A77DACF7-1FB7-7DA8-5D49-6274D9DD56A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759" y="3641536"/>
            <a:ext cx="1566765" cy="15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53">
            <a:extLst>
              <a:ext uri="{FF2B5EF4-FFF2-40B4-BE49-F238E27FC236}">
                <a16:creationId xmlns:a16="http://schemas.microsoft.com/office/drawing/2014/main" id="{0B12CD22-071B-AF4C-4DC0-8433445C1D2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7768" y="-590795"/>
            <a:ext cx="1797171" cy="1696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53">
            <a:extLst>
              <a:ext uri="{FF2B5EF4-FFF2-40B4-BE49-F238E27FC236}">
                <a16:creationId xmlns:a16="http://schemas.microsoft.com/office/drawing/2014/main" id="{6C8DA6F6-177D-E3CF-78A9-972DBC05033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359014">
            <a:off x="-1038417" y="2281322"/>
            <a:ext cx="1772036" cy="149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53">
            <a:extLst>
              <a:ext uri="{FF2B5EF4-FFF2-40B4-BE49-F238E27FC236}">
                <a16:creationId xmlns:a16="http://schemas.microsoft.com/office/drawing/2014/main" id="{7C984A18-D819-16C5-85B1-F76B7848F004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379730">
            <a:off x="-502069" y="-363808"/>
            <a:ext cx="1457845" cy="1453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53">
            <a:extLst>
              <a:ext uri="{FF2B5EF4-FFF2-40B4-BE49-F238E27FC236}">
                <a16:creationId xmlns:a16="http://schemas.microsoft.com/office/drawing/2014/main" id="{C9E9670B-C12A-4E27-218A-5E81277E221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192" y="2923625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53">
            <a:extLst>
              <a:ext uri="{FF2B5EF4-FFF2-40B4-BE49-F238E27FC236}">
                <a16:creationId xmlns:a16="http://schemas.microsoft.com/office/drawing/2014/main" id="{1955FE31-17BB-FE81-F511-DBD9F713645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1950" y="430050"/>
            <a:ext cx="585975" cy="57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53">
            <a:extLst>
              <a:ext uri="{FF2B5EF4-FFF2-40B4-BE49-F238E27FC236}">
                <a16:creationId xmlns:a16="http://schemas.microsoft.com/office/drawing/2014/main" id="{42610F30-2BC6-848B-B9A6-E4B7D028C5E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730600">
            <a:off x="7706544" y="3744977"/>
            <a:ext cx="875943" cy="866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9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08DB723F-8330-8F81-CB99-3F1D70BA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33AFD3A8-0126-5C29-3075-6EF13A242F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05 Selektive Autophagie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EA2A9E81-80C7-2A89-032B-F864B6CBE5D1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Zelle kann gezielt bestimmte beschädigte Strukturen erkennen und Abbauen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Mitophagie: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Gezielter Abbau beschädigter Mitochondrien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Schützt die Zelle vor oxidativem Stress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84A56E9F-8881-6FDE-DC54-E85B035E427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 descr="Mitophagie. Autophagie Prozess von defekten Mitochondrien:  Stock-Vektorgrafik (Lizenzfrei) 2654206291 | Shutterstock">
            <a:extLst>
              <a:ext uri="{FF2B5EF4-FFF2-40B4-BE49-F238E27FC236}">
                <a16:creationId xmlns:a16="http://schemas.microsoft.com/office/drawing/2014/main" id="{9F4981EC-917D-AB7F-E589-ED757FA32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443" y="2021280"/>
            <a:ext cx="5364163" cy="2403145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837853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1EB83961-6D31-F737-7B71-28A0DD029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D3678F96-C4D2-E8BF-1FF8-6659B02CA0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05 Selektive Autophagie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FC8714DB-9A16-D954-DF97-4DC9E6340A5D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1455446"/>
            <a:ext cx="3199864" cy="31485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Xenophagie: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Abbau intrazellulärer Krankheitserreger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Teil der Immunabwehr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Erreger werden markiert und in Autophagosomen eingeschlossen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C9ECAAE4-3FE7-FC67-2ACA-F29CCA20266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 descr="Frontiers | Autophagy and Skin Diseases">
            <a:extLst>
              <a:ext uri="{FF2B5EF4-FFF2-40B4-BE49-F238E27FC236}">
                <a16:creationId xmlns:a16="http://schemas.microsoft.com/office/drawing/2014/main" id="{BD34975C-AFEF-5651-9C35-2364B5F3F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914" y="1455446"/>
            <a:ext cx="4120975" cy="2667157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18450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DEB3DB6C-0103-1E79-CD76-5B1C8DC25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2F9F4FF7-DCC4-F0F5-B8B2-6FB987F1F5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05 Selektive Autophagie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665465C2-4F77-BD1A-EC45-97429C0422EE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49" y="1455446"/>
            <a:ext cx="3659729" cy="31485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Aggrephagie: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Entfernung von </a:t>
            </a:r>
            <a:r>
              <a:rPr lang="de-DE" dirty="0"/>
              <a:t>Proteinaggregaten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Entsteht bei fehlgefalteten oder beschädigten Proteinen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Aggregate werden durch Ubiquitin und p62 erkannt</a:t>
            </a:r>
            <a:endParaRPr lang="de-DE" dirty="0">
              <a:solidFill>
                <a:schemeClr val="tx1"/>
              </a:solidFill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Besonders wichtig in Nervenzellen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C488CD40-FAAD-58D9-C980-F35E68B8B9A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 descr="autofagi – Lex">
            <a:extLst>
              <a:ext uri="{FF2B5EF4-FFF2-40B4-BE49-F238E27FC236}">
                <a16:creationId xmlns:a16="http://schemas.microsoft.com/office/drawing/2014/main" id="{BB7F2098-A6F1-8823-4206-779BD937B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779" y="1275871"/>
            <a:ext cx="3527483" cy="3148554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557099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9AEECE41-5A96-2189-F80B-FA2C1EF1B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01FD67FA-EAC6-7902-AE40-AAB178597D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05 Selektive Autophagie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E5DE1A62-717A-F28C-068F-8B3633B983D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1455446"/>
            <a:ext cx="3977650" cy="31485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Lipophagie: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Lipidtröpfchen werden als Energiespeicher erkannt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Ein Autophagosom umschließt das Lipidtröpfchen ganz oder teilweise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Nach Fusion mit dem Lysosom werden die Fette enzymatisch gespalten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de-DE" dirty="0"/>
              <a:t>Die freigesetzten Fettsäuren dienen der ATP-Gewinnung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82D37837-22B8-631A-C3CA-78F3C736687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 descr="A role for lipophagy in atherosclerosis | Nature Reviews Cardiology">
            <a:extLst>
              <a:ext uri="{FF2B5EF4-FFF2-40B4-BE49-F238E27FC236}">
                <a16:creationId xmlns:a16="http://schemas.microsoft.com/office/drawing/2014/main" id="{CF40927D-42F7-5F87-0605-8511CB079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336" y="1144725"/>
            <a:ext cx="3197042" cy="3338375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599749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42E26F53-2C19-D3B2-D681-EC93C7D3A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B218D24C-5811-58EC-7A0C-F527FD2EC9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</a:rPr>
              <a:t>06 Bedeutung</a:t>
            </a:r>
            <a:br>
              <a:rPr lang="de-DE" sz="3200" dirty="0"/>
            </a:br>
            <a:endParaRPr lang="en" dirty="0">
              <a:solidFill>
                <a:schemeClr val="bg2"/>
              </a:solidFill>
            </a:endParaRP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87B0CF8F-14FD-7C3F-8288-972A53EC840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30525" y="1017725"/>
            <a:ext cx="4268475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de-DE" b="1" dirty="0"/>
              <a:t>Qualitätskontrolle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Entfernung defekter Proteine und Organellen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Verhinderung toxischer Ablagerungen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Schutz vor oxidativem Stress </a:t>
            </a:r>
          </a:p>
          <a:p>
            <a:pPr marL="139700" indent="0">
              <a:lnSpc>
                <a:spcPct val="100000"/>
              </a:lnSpc>
            </a:pPr>
            <a:endParaRPr lang="de-DE" dirty="0"/>
          </a:p>
          <a:p>
            <a:pPr>
              <a:lnSpc>
                <a:spcPct val="100000"/>
              </a:lnSpc>
            </a:pPr>
            <a:r>
              <a:rPr lang="de-DE" b="1" dirty="0"/>
              <a:t>Energieversorgung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Aktiv bei Hunger und Nährstoffmangel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Recycling zellulärer Bestandteile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Bereitstellung von Bausteinen und Energie 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080B16AF-2EE1-4460-BC10-84DE8085BB5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85;p41">
            <a:extLst>
              <a:ext uri="{FF2B5EF4-FFF2-40B4-BE49-F238E27FC236}">
                <a16:creationId xmlns:a16="http://schemas.microsoft.com/office/drawing/2014/main" id="{EDFD5705-487D-AB77-CDD0-8CD2E2080B9B}"/>
              </a:ext>
            </a:extLst>
          </p:cNvPr>
          <p:cNvSpPr txBox="1">
            <a:spLocks/>
          </p:cNvSpPr>
          <p:nvPr/>
        </p:nvSpPr>
        <p:spPr>
          <a:xfrm>
            <a:off x="4572000" y="1017725"/>
            <a:ext cx="4268475" cy="362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pPr marL="139700" indent="0">
              <a:lnSpc>
                <a:spcPct val="100000"/>
              </a:lnSpc>
            </a:pPr>
            <a:r>
              <a:rPr lang="de-DE" b="1" dirty="0"/>
              <a:t>Stressanpassung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Schutz vor oxidativem Stress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Abbau fehlgefalteter Proteine (ER-Stress)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Unterstützung des Überlebens bei Hypoxie </a:t>
            </a:r>
          </a:p>
          <a:p>
            <a:pPr marL="139700" indent="0">
              <a:lnSpc>
                <a:spcPct val="100000"/>
              </a:lnSpc>
            </a:pPr>
            <a:endParaRPr lang="de-DE" dirty="0"/>
          </a:p>
          <a:p>
            <a:pPr marL="139700" indent="0">
              <a:lnSpc>
                <a:spcPct val="100000"/>
              </a:lnSpc>
            </a:pPr>
            <a:r>
              <a:rPr lang="de-DE" b="1" dirty="0"/>
              <a:t>Entwicklung &amp; Immunabwehr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Umbau von Zellstrukturen während der Entwicklung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Beseitigung intrazellulärer Pathogene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Regulation von Entzündungsprozessen</a:t>
            </a:r>
          </a:p>
        </p:txBody>
      </p:sp>
    </p:spTree>
    <p:extLst>
      <p:ext uri="{BB962C8B-B14F-4D97-AF65-F5344CB8AC3E}">
        <p14:creationId xmlns:p14="http://schemas.microsoft.com/office/powerpoint/2010/main" val="37815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ABE78D55-E0E7-4E21-1F74-95E9F261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3E39F7D3-94FD-289A-12E8-FB9D39A3CB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07 Autophagie und Krankheiten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6F251DFE-8E32-CD18-A781-D03B9D73F6A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359030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/>
            <a:r>
              <a:rPr lang="de-DE" b="1" dirty="0"/>
              <a:t>Neurodegenerative Erkrankungen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Alzheimer, Parkinson, Huntington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Ansammlung toxischer Proteinaggregate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Nervenzellschädigung und Zelltod </a:t>
            </a:r>
          </a:p>
          <a:p>
            <a:pPr marL="139700" indent="0"/>
            <a:endParaRPr lang="de-DE" dirty="0"/>
          </a:p>
          <a:p>
            <a:pPr marL="139700" indent="0"/>
            <a:r>
              <a:rPr lang="de-DE" b="1" dirty="0"/>
              <a:t>Krebs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Tumorunterdrückung: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de-DE" dirty="0"/>
              <a:t>Entfernung beschädigter Zellbestandteile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Tumorförderung:</a:t>
            </a:r>
            <a:r>
              <a:rPr lang="de-DE" dirty="0"/>
              <a:t> 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de-DE" dirty="0"/>
              <a:t>Tumorzellen nutzen Autophagie zum Überleben 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C5ED09BC-2A2F-B5A9-F7C9-6951E886792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85;p41">
            <a:extLst>
              <a:ext uri="{FF2B5EF4-FFF2-40B4-BE49-F238E27FC236}">
                <a16:creationId xmlns:a16="http://schemas.microsoft.com/office/drawing/2014/main" id="{B4A775DE-26F4-8E5B-67FC-9AFBFAB2B6C1}"/>
              </a:ext>
            </a:extLst>
          </p:cNvPr>
          <p:cNvSpPr txBox="1">
            <a:spLocks/>
          </p:cNvSpPr>
          <p:nvPr/>
        </p:nvSpPr>
        <p:spPr>
          <a:xfrm>
            <a:off x="4572000" y="974050"/>
            <a:ext cx="3590300" cy="362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pPr marL="139700" indent="0"/>
            <a:r>
              <a:rPr lang="de-DE" b="1" dirty="0"/>
              <a:t>Infektionen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Xenophagie baut intrazelluläre Erreger ab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Einige Pathogene können Autophagie umgehen oder blockieren </a:t>
            </a:r>
          </a:p>
          <a:p>
            <a:pPr marL="139700" indent="0"/>
            <a:endParaRPr lang="de-DE" dirty="0"/>
          </a:p>
          <a:p>
            <a:pPr marL="139700" indent="0"/>
            <a:r>
              <a:rPr lang="de-DE" b="1" dirty="0"/>
              <a:t>Alterung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Autophagie nimmt mit dem Alter ab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Schlechtere Zellreinigung und mehr Zellschäden</a:t>
            </a:r>
          </a:p>
        </p:txBody>
      </p:sp>
    </p:spTree>
    <p:extLst>
      <p:ext uri="{BB962C8B-B14F-4D97-AF65-F5344CB8AC3E}">
        <p14:creationId xmlns:p14="http://schemas.microsoft.com/office/powerpoint/2010/main" val="402906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FE4EFABE-5313-5450-8E21-D4FEF15D2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D0DB0112-A84B-911F-5874-65804B521D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08 Aktuelle Forschungen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14C132F4-BADA-2E9D-115B-0F0EDA1A622D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359030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/>
            <a:r>
              <a:rPr lang="de-DE" b="1" dirty="0"/>
              <a:t>Forschungsziele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Regulation der Autophagie verstehen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Neue beteiligte Proteine identifizieren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Therapeutische Beeinflussung entwickeln </a:t>
            </a:r>
          </a:p>
          <a:p>
            <a:pPr marL="139700" indent="0"/>
            <a:endParaRPr lang="de-DE" dirty="0"/>
          </a:p>
          <a:p>
            <a:pPr marL="139700" indent="0"/>
            <a:r>
              <a:rPr lang="de-DE" b="1" dirty="0"/>
              <a:t>Medizinische Anwendungen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Krebsforschung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Neurodegenerative Erkrankungen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Alterungsforschung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Stoffwechselerkrankungen </a:t>
            </a:r>
          </a:p>
          <a:p>
            <a:pPr marL="139700" indent="0"/>
            <a:endParaRPr lang="de-DE" dirty="0"/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91B23D54-1A09-74A5-BF53-4FF318EE56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85;p41">
            <a:extLst>
              <a:ext uri="{FF2B5EF4-FFF2-40B4-BE49-F238E27FC236}">
                <a16:creationId xmlns:a16="http://schemas.microsoft.com/office/drawing/2014/main" id="{EC4C5554-0E3E-491D-C99F-BD8AAE987238}"/>
              </a:ext>
            </a:extLst>
          </p:cNvPr>
          <p:cNvSpPr txBox="1">
            <a:spLocks/>
          </p:cNvSpPr>
          <p:nvPr/>
        </p:nvSpPr>
        <p:spPr>
          <a:xfrm>
            <a:off x="4572000" y="974050"/>
            <a:ext cx="3590300" cy="362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 Vietnam Pro Medium"/>
              <a:buNone/>
              <a:defRPr sz="1400" b="0" i="0" u="none" strike="noStrike" cap="none">
                <a:solidFill>
                  <a:schemeClr val="dk1"/>
                </a:solidFill>
                <a:latin typeface="Be Vietnam Pro Medium"/>
                <a:ea typeface="Be Vietnam Pro Medium"/>
                <a:cs typeface="Be Vietnam Pro Medium"/>
                <a:sym typeface="Be Vietnam Pro Medium"/>
              </a:defRPr>
            </a:lvl9pPr>
          </a:lstStyle>
          <a:p>
            <a:pPr marL="139700" indent="0"/>
            <a:r>
              <a:rPr lang="de-DE" b="1" dirty="0"/>
              <a:t>Fasten und Autophagie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Nährstoffmangel aktiviert AMPK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mTOR wird gehemmt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Recyclingprozesse der Zelle nehmen zu </a:t>
            </a:r>
          </a:p>
          <a:p>
            <a:pPr marL="139700" indent="0"/>
            <a:endParaRPr lang="de-DE" dirty="0"/>
          </a:p>
          <a:p>
            <a:pPr marL="139700" indent="0"/>
            <a:r>
              <a:rPr lang="de-DE" b="1" dirty="0"/>
              <a:t>Herausforderung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Zu wenig Autophagie → Zellschäden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Zu viel Autophagie → Abbau wichtiger Zellbestandteile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Ziel: optimale Regulation</a:t>
            </a:r>
          </a:p>
        </p:txBody>
      </p:sp>
    </p:spTree>
    <p:extLst>
      <p:ext uri="{BB962C8B-B14F-4D97-AF65-F5344CB8AC3E}">
        <p14:creationId xmlns:p14="http://schemas.microsoft.com/office/powerpoint/2010/main" val="423532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FF4AEA79-4C8D-9D89-0A02-910AEC2DC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6448E64A-C8EA-4A7F-D344-E1B13239DC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09 Fazit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62052C74-1490-A1A8-7E6F-C6B71501C82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das zentrale Recycling- und Qualitätssicherungssystem der Zelle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Sie entfernt beschädigte Proteine, Organellen und Krankheitserreger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Sie trägt zur Energieversorgung, Stressanpassung und Immunabwehr bei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Selektive Formen wie Mitophagie, Xenophagie, Aggrephagie und Lipophagie ermöglichen einen gezielten Abbau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Störungen der Autophagie werden mit Alterung, Krebs und neurodegenerativen Erkrankungen in Verbindung gebracht </a:t>
            </a: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B3BA6222-EE17-543B-D114-54E13587A08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674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6643CA9B-DCCF-6B72-C0B9-D7CA8350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43C3CCEF-53FB-E642-792F-EC1D19E732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Quellen </a:t>
            </a:r>
          </a:p>
        </p:txBody>
      </p:sp>
      <p:sp>
        <p:nvSpPr>
          <p:cNvPr id="385" name="Google Shape;385;p41">
            <a:extLst>
              <a:ext uri="{FF2B5EF4-FFF2-40B4-BE49-F238E27FC236}">
                <a16:creationId xmlns:a16="http://schemas.microsoft.com/office/drawing/2014/main" id="{E970824F-27D5-A6DF-AF13-35562F2B8B2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480050" y="974050"/>
            <a:ext cx="8282950" cy="36299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de-DE" u="sng" dirty="0">
                <a:hlinkClick r:id="rId3"/>
              </a:rPr>
              <a:t>https://flexikon.doccheck.com/de/Autophagie</a:t>
            </a:r>
            <a:endParaRPr lang="de-DE" u="sng" dirty="0"/>
          </a:p>
          <a:p>
            <a:endParaRPr lang="de-DE" dirty="0"/>
          </a:p>
          <a:p>
            <a:r>
              <a:rPr lang="de-DE" u="sng" dirty="0">
                <a:hlinkClick r:id="rId4"/>
              </a:rPr>
              <a:t>https://www.orthomol.com/de-de/lebenswelten/zellschutz/autophagie</a:t>
            </a:r>
            <a:endParaRPr lang="de-DE" u="sng" dirty="0"/>
          </a:p>
          <a:p>
            <a:endParaRPr lang="de-DE" dirty="0"/>
          </a:p>
          <a:p>
            <a:r>
              <a:rPr lang="de-DE" u="sng" dirty="0">
                <a:hlinkClick r:id="rId5"/>
              </a:rPr>
              <a:t>https://www.biophys.mpg.de/2746239/autophagie-pia-erdbruegger</a:t>
            </a:r>
            <a:endParaRPr lang="de-DE" u="sng" dirty="0"/>
          </a:p>
          <a:p>
            <a:endParaRPr lang="de-DE" dirty="0"/>
          </a:p>
          <a:p>
            <a:r>
              <a:rPr lang="de-DE" u="sng" dirty="0">
                <a:hlinkClick r:id="rId6"/>
              </a:rPr>
              <a:t>https://www.aerzteblatt.de/archiv/autophagie-selbstverstuemmelung-als-ueberlebensstrategie-da349572-74af-4226-afe1-348f28180567</a:t>
            </a:r>
            <a:endParaRPr lang="de-DE" dirty="0"/>
          </a:p>
          <a:p>
            <a:pPr marL="0" lvl="0" indent="0">
              <a:lnSpc>
                <a:spcPct val="150000"/>
              </a:lnSpc>
            </a:pPr>
            <a:endParaRPr lang="de-DE" dirty="0"/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1BEAAB1E-A230-2B8C-5B83-10382453A1C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78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7F41AACC-E531-8322-2705-4256A7A25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>
            <a:extLst>
              <a:ext uri="{FF2B5EF4-FFF2-40B4-BE49-F238E27FC236}">
                <a16:creationId xmlns:a16="http://schemas.microsoft.com/office/drawing/2014/main" id="{5B5971E3-49EB-5320-A190-7768BA491E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500" y="1553293"/>
            <a:ext cx="7789000" cy="20369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de-DE" sz="2000" dirty="0">
                <a:solidFill>
                  <a:schemeClr val="tx1"/>
                </a:solidFill>
              </a:rPr>
              <a:t>Kann die gezielte Aktivierung der Autophagie zukünftig helfen, Alterungsprozesse und Krankheiten zu verlangsamen?</a:t>
            </a:r>
            <a:r>
              <a:rPr lang="en" sz="2000" dirty="0">
                <a:solidFill>
                  <a:schemeClr val="tx1"/>
                </a:solidFill>
              </a:rPr>
              <a:t> </a:t>
            </a:r>
            <a:br>
              <a:rPr lang="en" sz="2000" dirty="0">
                <a:solidFill>
                  <a:schemeClr val="tx1"/>
                </a:solidFill>
              </a:rPr>
            </a:br>
            <a:br>
              <a:rPr lang="en" sz="2000" dirty="0">
                <a:solidFill>
                  <a:schemeClr val="tx1"/>
                </a:solidFill>
              </a:rPr>
            </a:br>
            <a:r>
              <a:rPr lang="de-DE" sz="2000" dirty="0"/>
              <a:t>Kann Fasten tatsächlich gesundheitliche Vorteile über die Aktivierung der Autophagie vermitteln?</a:t>
            </a:r>
            <a:endParaRPr lang="en" sz="2000" dirty="0">
              <a:solidFill>
                <a:schemeClr val="tx1"/>
              </a:solidFill>
            </a:endParaRPr>
          </a:p>
        </p:txBody>
      </p:sp>
      <p:pic>
        <p:nvPicPr>
          <p:cNvPr id="386" name="Google Shape;386;p41">
            <a:extLst>
              <a:ext uri="{FF2B5EF4-FFF2-40B4-BE49-F238E27FC236}">
                <a16:creationId xmlns:a16="http://schemas.microsoft.com/office/drawing/2014/main" id="{B687C73A-0754-6A40-5C10-43FEAA1C29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5750" y="4244850"/>
            <a:ext cx="363025" cy="35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583484"/>
      </p:ext>
    </p:extLst>
  </p:cSld>
  <p:clrMapOvr>
    <a:masterClrMapping/>
  </p:clrMapOvr>
</p:sld>
</file>

<file path=ppt/theme/theme1.xml><?xml version="1.0" encoding="utf-8"?>
<a:theme xmlns:a="http://schemas.openxmlformats.org/drawingml/2006/main" name="Cell Cellular Biology and Histology Major for College by Slidesgo">
  <a:themeElements>
    <a:clrScheme name="Simple Light">
      <a:dk1>
        <a:srgbClr val="F8F8F8"/>
      </a:dk1>
      <a:lt1>
        <a:srgbClr val="0E2A35"/>
      </a:lt1>
      <a:dk2>
        <a:srgbClr val="4FC2EE"/>
      </a:dk2>
      <a:lt2>
        <a:srgbClr val="27AAE1"/>
      </a:lt2>
      <a:accent1>
        <a:srgbClr val="0081B2"/>
      </a:accent1>
      <a:accent2>
        <a:srgbClr val="005575"/>
      </a:accent2>
      <a:accent3>
        <a:srgbClr val="3C5292"/>
      </a:accent3>
      <a:accent4>
        <a:srgbClr val="FFFFFF"/>
      </a:accent4>
      <a:accent5>
        <a:srgbClr val="FFFFFF"/>
      </a:accent5>
      <a:accent6>
        <a:srgbClr val="FFFFFF"/>
      </a:accent6>
      <a:hlink>
        <a:srgbClr val="F8F8F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839</Words>
  <Application>Microsoft Office PowerPoint</Application>
  <PresentationFormat>Bildschirmpräsentation (16:9)</PresentationFormat>
  <Paragraphs>187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Be Vietnam Pro Medium</vt:lpstr>
      <vt:lpstr>Poppins</vt:lpstr>
      <vt:lpstr>Arial</vt:lpstr>
      <vt:lpstr>Bebas Neue</vt:lpstr>
      <vt:lpstr>Anaheim</vt:lpstr>
      <vt:lpstr>Cell Cellular Biology and Histology Major for College by Slidesgo</vt:lpstr>
      <vt:lpstr>Autophagie</vt:lpstr>
      <vt:lpstr>Gliederung</vt:lpstr>
      <vt:lpstr>01 Allgemeines</vt:lpstr>
      <vt:lpstr>02 Definition &amp; Grundprinzip</vt:lpstr>
      <vt:lpstr>02 Definition &amp; Grundprinzip</vt:lpstr>
      <vt:lpstr>03 Hauptformen der Autophagie</vt:lpstr>
      <vt:lpstr>PowerPoint-Präsentation</vt:lpstr>
      <vt:lpstr>04 Ablauf der Makroautophagie </vt:lpstr>
      <vt:lpstr>PowerPoint-Präsentation</vt:lpstr>
      <vt:lpstr>05 Selektive Autophagie</vt:lpstr>
      <vt:lpstr>05 Selektive Autophagie</vt:lpstr>
      <vt:lpstr>05 Selektive Autophagie</vt:lpstr>
      <vt:lpstr>05 Selektive Autophagie</vt:lpstr>
      <vt:lpstr>06 Bedeutung </vt:lpstr>
      <vt:lpstr>07 Autophagie und Krankheiten</vt:lpstr>
      <vt:lpstr>08 Aktuelle Forschungen</vt:lpstr>
      <vt:lpstr>09 Fazit</vt:lpstr>
      <vt:lpstr>Quellen </vt:lpstr>
      <vt:lpstr>Kann die gezielte Aktivierung der Autophagie zukünftig helfen, Alterungsprozesse und Krankheiten zu verlangsamen?   Kann Fasten tatsächlich gesundheitliche Vorteile über die Aktivierung der Autophagie vermitteln?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Franzi .</dc:creator>
  <cp:lastModifiedBy>Franzi .</cp:lastModifiedBy>
  <cp:revision>4</cp:revision>
  <dcterms:modified xsi:type="dcterms:W3CDTF">2026-06-04T09:45:35Z</dcterms:modified>
</cp:coreProperties>
</file>