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82"/>
    <p:restoredTop sz="94652"/>
  </p:normalViewPr>
  <p:slideViewPr>
    <p:cSldViewPr snapToGrid="0">
      <p:cViewPr varScale="1">
        <p:scale>
          <a:sx n="123" d="100"/>
          <a:sy n="123" d="100"/>
        </p:scale>
        <p:origin x="7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346AC7-359C-95D0-CB07-B5DF73A7B5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0302E6D-578E-D479-EAEA-DA0B087FDA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79311F-B294-955A-A49C-FBF7F464B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E4AFEA-4F89-75BC-DC02-013B3C130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A5674A-DAAB-E017-0236-FDB4F0145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344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03E7A7-1871-9CF5-7D1F-21157F501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A1A7723-4D78-07A8-1203-434847F0D0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52E363-7862-E3C3-D98F-6F9C1DCB9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22B009-BB51-BE25-51C7-AC14E097A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A18AC4-EE68-E8FB-0E19-7534D710D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3078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4BB9484-E39F-B403-F7BD-C92DBCF2BA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7C59749-9028-DB6E-AE68-3CCD57E2B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A3A694-8813-4902-D13C-1DA60C509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043A1F-DAB3-C55F-5D46-0CBD7E339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19D32E-8D1F-85B5-29DC-747311F49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07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ADC21F-DC23-E78D-10D0-54FBD7463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11DED5-7AAB-9678-138B-2B83EA13F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18E553-AD34-F7CB-7884-F6E5E5DDF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5C84CD-3D41-5B0F-A684-2B1FF9DF9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10123E-66C0-0F02-9048-1F5289E7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924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3F88BB-EFCE-131F-908D-13EC52909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00013B-F723-0DB0-6DC1-9EF7BC5B90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7AABF3-B6C7-11AC-B4F1-F3B3B2407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F2B5CB-17EC-C2DD-5232-D61FFED26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19E2ED-445A-B6E4-6C66-1D5F04ED6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828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58E70C-275A-6FFE-694D-2AD7B4D31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35167F-A0A2-17AA-B379-E186D854CB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0115BB-6C88-1925-48FD-BB59AA7A8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BFA2223-0E2D-1F46-4796-8FC9F891B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A505D8-3563-052D-8C2C-0CFA2C7DC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E0C2EBE-1757-C44C-8E9A-6BBB015F5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2153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5084E-E9E1-369C-CE46-59060FEF0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CEED94E-0297-6F1D-06F6-CBAD011D1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C26A32A-8E7F-7738-2821-6AECBA6943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2A4FEE2-D003-86F5-BB63-FDFEB8721E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3FF9072-0F09-BBCF-43D0-5074F44A64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190A58C-13C7-F01B-7F69-704A4CBA9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A5C57F8-A591-26B0-B160-6F23A538D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47AC9E6-62AF-8FA3-F298-942425D5A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564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294CCF-9178-3176-EBA3-B2065D62A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8928B1C-6C9D-E7AA-9CA3-4F9CD4790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4507B7-CC68-358F-89BC-D80F5EA91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99565F8-3491-A8F7-32DF-4DE75D70E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564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3CBB72-EC6E-0206-047F-B83F8D04F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20E97F4-30EC-EFBC-C4D8-F4CD8B65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87293FB-E43E-6747-31D7-EE4261794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3400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D69733-B0A4-E40F-1043-DB4B8FD63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6FAC9D-7311-48F7-6803-3FB34D130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3175626-2D67-BEFF-0FF5-6E55E1EA6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BE23E7-04ED-2746-0D06-AC88BB390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6F7DEB7-891F-68B2-7CBA-6EC593925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3602F03-35CC-9151-805F-43D4FA73E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783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56ECD7-1763-2B8B-813C-99543064F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059B2EA-7A36-A9B1-8A13-19F4C26E54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53D5441-DA75-E124-3EC0-C3C0BD963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B6E84C3-D9AB-9912-68F0-9156DA27E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12B1371-0AC5-0713-99F5-04D72355A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C4D4439-3BA9-DB45-3D46-75D6343BA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92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F3F6D0F-B690-E2AE-C718-5DAD54AF1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26CF016-B1D8-3554-A10B-83A7FDEDD8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31773B-0AD3-76F5-512E-D1AE1297D4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216FD8-0F80-D643-819C-8999432BBCD3}" type="datetimeFigureOut">
              <a:rPr lang="de-DE" smtClean="0"/>
              <a:t>24.04.25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8F5B62-A601-0C81-24EB-7893A1D08C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77207B-7031-3347-5AE3-7BC383DF2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7E796-38EB-7E42-A4AD-45635D6A25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607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BB677E9-5D1D-9262-65A3-81A8869C10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327"/>
          <a:stretch/>
        </p:blipFill>
        <p:spPr>
          <a:xfrm>
            <a:off x="-335279" y="10"/>
            <a:ext cx="9669642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41D800-01E8-BA3E-E6E0-AB4635A683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5402" y="743447"/>
            <a:ext cx="4256598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de-DE" sz="4800" b="1" dirty="0">
                <a:latin typeface="Annai MN" pitchFamily="2" charset="77"/>
                <a:ea typeface="Annai MN" pitchFamily="2" charset="77"/>
                <a:cs typeface="Annai MN" pitchFamily="2" charset="77"/>
              </a:rPr>
              <a:t>AlphaFold2 &amp; </a:t>
            </a:r>
            <a:r>
              <a:rPr lang="de-DE" sz="4800" b="1" dirty="0" err="1">
                <a:latin typeface="Annai MN" pitchFamily="2" charset="77"/>
                <a:ea typeface="Annai MN" pitchFamily="2" charset="77"/>
                <a:cs typeface="Annai MN" pitchFamily="2" charset="77"/>
              </a:rPr>
              <a:t>RoseTTAFold</a:t>
            </a:r>
            <a:endParaRPr lang="de-DE" sz="4800" b="1" dirty="0">
              <a:latin typeface="Annai MN" pitchFamily="2" charset="77"/>
              <a:ea typeface="Annai MN" pitchFamily="2" charset="77"/>
              <a:cs typeface="Annai MN" pitchFamily="2" charset="77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487D5BF-E185-31CA-7F9E-B3082530BF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5403" y="4629234"/>
            <a:ext cx="344576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de-DE" dirty="0">
                <a:latin typeface="Annai MN" pitchFamily="2" charset="77"/>
                <a:ea typeface="Annai MN" pitchFamily="2" charset="77"/>
                <a:cs typeface="Annai MN" pitchFamily="2" charset="77"/>
              </a:rPr>
              <a:t>Revolution in der Proteinfaltung</a:t>
            </a:r>
          </a:p>
        </p:txBody>
      </p:sp>
    </p:spTree>
    <p:extLst>
      <p:ext uri="{BB962C8B-B14F-4D97-AF65-F5344CB8AC3E}">
        <p14:creationId xmlns:p14="http://schemas.microsoft.com/office/powerpoint/2010/main" val="2944616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B01D691-3ABD-D88F-93D9-25ECE503B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1594707"/>
            <a:ext cx="9833548" cy="1325563"/>
          </a:xfrm>
        </p:spPr>
        <p:txBody>
          <a:bodyPr anchor="b">
            <a:normAutofit/>
          </a:bodyPr>
          <a:lstStyle/>
          <a:p>
            <a:pPr algn="ctr"/>
            <a:r>
              <a:rPr lang="de-DE" sz="3600" b="1" i="0" u="none" strike="noStrike">
                <a:solidFill>
                  <a:schemeClr val="tx2"/>
                </a:solidFill>
                <a:effectLst/>
              </a:rPr>
              <a:t>Fazit</a:t>
            </a:r>
            <a:br>
              <a:rPr lang="de-DE" sz="3600" b="1" i="0" u="none" strike="noStrike">
                <a:solidFill>
                  <a:schemeClr val="tx2"/>
                </a:solidFill>
                <a:effectLst/>
              </a:rPr>
            </a:br>
            <a:endParaRPr lang="de-DE" sz="3600">
              <a:solidFill>
                <a:schemeClr val="tx2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987EDB-96D3-BBF4-5DFE-3D47DEF5A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329677"/>
            <a:ext cx="9833548" cy="245726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sz="1800" b="0" i="0" u="none" strike="noStrike">
                <a:solidFill>
                  <a:schemeClr val="tx2"/>
                </a:solidFill>
                <a:effectLst/>
              </a:rPr>
              <a:t>Meilenstein in der strukturellen Bioinformatik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b="0" i="0" u="none" strike="noStrike">
                <a:solidFill>
                  <a:schemeClr val="tx2"/>
                </a:solidFill>
                <a:effectLst/>
              </a:rPr>
              <a:t>AlphaFold2 und RosettaFold ermöglichen neue wissenschaftliche Entdeckungen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b="0" i="0" u="none" strike="noStrike">
                <a:solidFill>
                  <a:schemeClr val="tx2"/>
                </a:solidFill>
                <a:effectLst/>
              </a:rPr>
              <a:t>Große Zukunft in Medizin, Biochemie und Bioengineering</a:t>
            </a:r>
          </a:p>
          <a:p>
            <a:endParaRPr lang="de-DE" sz="180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0265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26800DB-4965-EC7B-E2B4-05E42151E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4977976" cy="1454051"/>
          </a:xfrm>
        </p:spPr>
        <p:txBody>
          <a:bodyPr>
            <a:normAutofit/>
          </a:bodyPr>
          <a:lstStyle/>
          <a:p>
            <a:r>
              <a:rPr lang="de-DE" sz="3600" b="1" i="0" u="none" strike="noStrike" dirty="0">
                <a:solidFill>
                  <a:schemeClr val="tx2"/>
                </a:solidFill>
                <a:effectLst/>
              </a:rPr>
              <a:t>Quellen</a:t>
            </a:r>
            <a:br>
              <a:rPr lang="de-DE" sz="3600" b="1" i="0" u="none" strike="noStrike" dirty="0">
                <a:solidFill>
                  <a:schemeClr val="tx2"/>
                </a:solidFill>
                <a:effectLst/>
              </a:rPr>
            </a:br>
            <a:endParaRPr lang="de-DE" sz="3600">
              <a:solidFill>
                <a:schemeClr val="tx2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D67F7C-A38E-E5AD-7F21-FBFA47C8B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2"/>
            <a:ext cx="4977578" cy="3639289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sz="1500" b="0" i="0" u="none" strike="noStrike">
                <a:solidFill>
                  <a:schemeClr val="tx2"/>
                </a:solidFill>
                <a:effectLst/>
              </a:rPr>
              <a:t>DeepMind AlphaFold2 Paper https://deepmind.google/technologies/alphafold/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500" b="0" i="0" u="none" strike="noStrike">
                <a:solidFill>
                  <a:schemeClr val="tx2"/>
                </a:solidFill>
                <a:effectLst/>
              </a:rPr>
              <a:t>RosettaFold Veröffentlichungen https://medium.com/@adachoudhry26/rosetta-fold-understanding-the-paper-49d27fc387c7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500" b="0" i="0" u="none" strike="noStrike">
                <a:solidFill>
                  <a:schemeClr val="tx2"/>
                </a:solidFill>
                <a:effectLst/>
              </a:rPr>
              <a:t>CASP14 Ergebnissehttps://predictioncenter.org/casp14/results.cgi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500" b="0" i="0" u="none" strike="noStrike">
                <a:solidFill>
                  <a:schemeClr val="tx2"/>
                </a:solidFill>
                <a:effectLst/>
              </a:rPr>
              <a:t>Nature, Science, bioRxivhttps://www.nature.com/articles/s41587-024-02395-w </a:t>
            </a:r>
            <a:br>
              <a:rPr lang="de-DE" sz="1500" b="0" i="0" u="none" strike="noStrike">
                <a:solidFill>
                  <a:schemeClr val="tx2"/>
                </a:solidFill>
                <a:effectLst/>
              </a:rPr>
            </a:br>
            <a:r>
              <a:rPr lang="de-DE" sz="1500" b="0" i="0" u="none" strike="noStrike">
                <a:solidFill>
                  <a:schemeClr val="tx2"/>
                </a:solidFill>
                <a:effectLst/>
              </a:rPr>
              <a:t>https://www.science.org/doi/10.1126/science.abj8754</a:t>
            </a:r>
          </a:p>
          <a:p>
            <a:endParaRPr lang="de-DE" sz="1500">
              <a:solidFill>
                <a:schemeClr val="tx2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69897" y="0"/>
            <a:ext cx="5822103" cy="6685267"/>
            <a:chOff x="6357228" y="0"/>
            <a:chExt cx="5822103" cy="668526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Graphic 18" descr="Bücher">
            <a:extLst>
              <a:ext uri="{FF2B5EF4-FFF2-40B4-BE49-F238E27FC236}">
                <a16:creationId xmlns:a16="http://schemas.microsoft.com/office/drawing/2014/main" id="{33F92837-8362-DDAA-3389-3C2731CFB1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52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CB05BE0-A8F6-213D-5D8A-3E11AB39A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4977976" cy="1454051"/>
          </a:xfrm>
        </p:spPr>
        <p:txBody>
          <a:bodyPr>
            <a:normAutofit/>
          </a:bodyPr>
          <a:lstStyle/>
          <a:p>
            <a:r>
              <a:rPr lang="de-DE" sz="3300" b="1" i="0" u="none" strike="noStrike">
                <a:solidFill>
                  <a:schemeClr val="tx2"/>
                </a:solidFill>
                <a:effectLst/>
              </a:rPr>
              <a:t>Warum ist Proteinfaltung wichtig?</a:t>
            </a:r>
            <a:br>
              <a:rPr lang="de-DE" sz="3300" b="0" i="0" u="none" strike="noStrike">
                <a:solidFill>
                  <a:schemeClr val="tx2"/>
                </a:solidFill>
                <a:effectLst/>
              </a:rPr>
            </a:br>
            <a:endParaRPr lang="de-DE" sz="3300">
              <a:solidFill>
                <a:schemeClr val="tx2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CF2179-E709-BC25-BEDF-DDDA4A34A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2"/>
            <a:ext cx="4977578" cy="3639289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sz="1800" b="0" i="0" u="none" strike="noStrike">
                <a:solidFill>
                  <a:schemeClr val="tx2"/>
                </a:solidFill>
                <a:effectLst/>
              </a:rPr>
              <a:t>Struktur = Funktion von Proteinen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b="0" i="0" u="none" strike="noStrike">
                <a:solidFill>
                  <a:schemeClr val="tx2"/>
                </a:solidFill>
                <a:effectLst/>
              </a:rPr>
              <a:t>Krankheiten durch Fehlfaltung (z. B. Alzheimer)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b="0" i="0" u="none" strike="noStrike">
                <a:solidFill>
                  <a:schemeClr val="tx2"/>
                </a:solidFill>
                <a:effectLst/>
              </a:rPr>
              <a:t>Herausforderung: Vorhersage der 3D-Struktur aus Aminosäuresequenz</a:t>
            </a:r>
          </a:p>
          <a:p>
            <a:endParaRPr lang="de-DE" sz="1800">
              <a:solidFill>
                <a:schemeClr val="tx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69897" y="0"/>
            <a:ext cx="5822103" cy="6685267"/>
            <a:chOff x="6357228" y="0"/>
            <a:chExt cx="5822103" cy="6685267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phic 6" descr="DNA">
            <a:extLst>
              <a:ext uri="{FF2B5EF4-FFF2-40B4-BE49-F238E27FC236}">
                <a16:creationId xmlns:a16="http://schemas.microsoft.com/office/drawing/2014/main" id="{98BFA2E4-FB1D-66A3-76DF-37F4948FF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214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DFB1CE-8566-48A3-87D8-97299EA29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1594707"/>
            <a:ext cx="9833548" cy="1325563"/>
          </a:xfrm>
        </p:spPr>
        <p:txBody>
          <a:bodyPr anchor="b">
            <a:normAutofit/>
          </a:bodyPr>
          <a:lstStyle/>
          <a:p>
            <a:pPr algn="ctr"/>
            <a:r>
              <a:rPr lang="de-DE" sz="3600" b="1" i="0" u="none" strike="noStrike">
                <a:solidFill>
                  <a:schemeClr val="tx2"/>
                </a:solidFill>
                <a:effectLst/>
              </a:rPr>
              <a:t>Der lange Weg zur Proteinfaltungsvorhersage</a:t>
            </a:r>
            <a:br>
              <a:rPr lang="de-DE" sz="3600" b="0" i="0" u="none" strike="noStrike">
                <a:solidFill>
                  <a:schemeClr val="tx2"/>
                </a:solidFill>
                <a:effectLst/>
              </a:rPr>
            </a:br>
            <a:endParaRPr lang="de-DE" sz="3600">
              <a:solidFill>
                <a:schemeClr val="tx2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48D9EE-34E4-CE34-8482-1FE1738EA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329677"/>
            <a:ext cx="9833548" cy="245726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sz="1800" b="0" i="0" u="none" strike="noStrike">
                <a:solidFill>
                  <a:schemeClr val="tx2"/>
                </a:solidFill>
                <a:effectLst/>
              </a:rPr>
              <a:t>Jahrzehntelange Forschung ohne entscheidenden Durchbruch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b="0" i="0" u="none" strike="noStrike">
                <a:solidFill>
                  <a:schemeClr val="tx2"/>
                </a:solidFill>
                <a:effectLst/>
              </a:rPr>
              <a:t>CASP (Critical Assessment of Structure Prediction) als Benchmark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b="0" i="0" u="none" strike="noStrike">
                <a:solidFill>
                  <a:schemeClr val="tx2"/>
                </a:solidFill>
                <a:effectLst/>
              </a:rPr>
              <a:t>Vor 2020: begrenzte Genauigkeit und Zuverlässigkeit</a:t>
            </a:r>
          </a:p>
          <a:p>
            <a:endParaRPr lang="de-DE" sz="180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2349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DC6BEC6B-5C77-412D-B45A-5B0F46FED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4036A2-D944-30D7-9071-2F42C9F26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214"/>
            <a:ext cx="10515600" cy="1481188"/>
          </a:xfrm>
        </p:spPr>
        <p:txBody>
          <a:bodyPr>
            <a:normAutofit/>
          </a:bodyPr>
          <a:lstStyle/>
          <a:p>
            <a:pPr algn="ctr"/>
            <a:r>
              <a:rPr lang="de-DE" sz="4000" b="1" i="0" u="none" strike="noStrike">
                <a:effectLst/>
              </a:rPr>
              <a:t>Was ist AlphaFold2?</a:t>
            </a:r>
            <a:br>
              <a:rPr lang="de-DE" sz="4000" b="1" i="0" u="none" strike="noStrike">
                <a:effectLst/>
              </a:rPr>
            </a:br>
            <a:endParaRPr lang="de-DE" sz="400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32EC3C-3424-A6B2-F117-E195FBAF1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7128"/>
            <a:ext cx="3990968" cy="427268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effectLst/>
              </a:rPr>
              <a:t>Entwickelt von DeepMind (Google)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effectLst/>
              </a:rPr>
              <a:t>KI-basierter Ansatz mit neuronalen Netzwerken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effectLst/>
              </a:rPr>
              <a:t>Gewinner von CASP14 (2020) – revolutionäre Genauigkeit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effectLst/>
              </a:rPr>
              <a:t>Nutzt Multiple Sequence Alignments (MSA) und Attention-Mechanismen</a:t>
            </a:r>
          </a:p>
          <a:p>
            <a:endParaRPr lang="de-DE" sz="200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397FD53-39E4-8645-BAE7-9B86CA5982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348" r="8522" b="2"/>
          <a:stretch/>
        </p:blipFill>
        <p:spPr>
          <a:xfrm>
            <a:off x="5191128" y="1847129"/>
            <a:ext cx="6162670" cy="427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007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9427AF5F-9A0E-42B7-A252-FD64C9885F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067BEB7-6F28-D59C-D26C-001200530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06443"/>
          </a:xfrm>
        </p:spPr>
        <p:txBody>
          <a:bodyPr>
            <a:normAutofit/>
          </a:bodyPr>
          <a:lstStyle/>
          <a:p>
            <a:r>
              <a:rPr lang="de-DE" sz="4000" b="1" i="0" u="none" strike="noStrike">
                <a:effectLst/>
              </a:rPr>
              <a:t>AlphaFold2 – Technisches Grundkonzept</a:t>
            </a:r>
            <a:br>
              <a:rPr lang="de-DE" sz="4000" b="1" i="0" u="none" strike="noStrike">
                <a:effectLst/>
              </a:rPr>
            </a:br>
            <a:endParaRPr lang="de-DE" sz="400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7A9088-2F4B-79DA-4D6C-954E81E80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52774" cy="4303464"/>
          </a:xfrm>
        </p:spPr>
        <p:txBody>
          <a:bodyPr>
            <a:normAutofit/>
          </a:bodyPr>
          <a:lstStyle/>
          <a:p>
            <a:r>
              <a:rPr lang="de-DE" sz="2000" b="0" i="0" u="none" strike="noStrike">
                <a:effectLst/>
              </a:rPr>
              <a:t>Input: Aminosäuresequenz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effectLst/>
              </a:rPr>
              <a:t>Nutzung von evolutionären Informationen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effectLst/>
              </a:rPr>
              <a:t>End-to-End-Modellierung in einem tiefen neuronalen Netzwerk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effectLst/>
              </a:rPr>
              <a:t>Output: 3D-Koordinaten des Proteins mit hoher Präzision</a:t>
            </a:r>
          </a:p>
          <a:p>
            <a:endParaRPr lang="de-DE" sz="20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E4D9471-DD3A-8980-43AB-B03274C423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0" r="2" b="122"/>
          <a:stretch/>
        </p:blipFill>
        <p:spPr>
          <a:xfrm>
            <a:off x="5183500" y="1904282"/>
            <a:ext cx="6170299" cy="422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443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BA513B0-82FF-4F41-8178-885375D1CF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31DE647-0A17-B458-CBF0-4B60BA5D41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1" b="1507"/>
          <a:stretch/>
        </p:blipFill>
        <p:spPr>
          <a:xfrm>
            <a:off x="1002977" y="323562"/>
            <a:ext cx="10393681" cy="396680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3DB8501-F9F2-4ACD-B56A-9019CD500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2987478"/>
            <a:ext cx="12228128" cy="1828800"/>
            <a:chOff x="-305" y="2987478"/>
            <a:chExt cx="12188952" cy="18288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03A94A-ADF5-4334-86B1-DBA5F70ACD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85A18E1-CBE3-4BBD-B1B7-CDBCA685E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33EDCAA-1D6C-4710-9DA1-C7FC946D8E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3916FBF2-1CC9-460D-A42B-FB77E515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912AE7B-11D8-2F39-757B-EA93CADFD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30" y="4177793"/>
            <a:ext cx="5300657" cy="1860516"/>
          </a:xfrm>
        </p:spPr>
        <p:txBody>
          <a:bodyPr>
            <a:normAutofit/>
          </a:bodyPr>
          <a:lstStyle/>
          <a:p>
            <a:r>
              <a:rPr lang="de-DE" sz="3300" b="1" i="0" u="none" strike="noStrike" dirty="0" err="1">
                <a:solidFill>
                  <a:schemeClr val="tx2"/>
                </a:solidFill>
                <a:effectLst/>
              </a:rPr>
              <a:t>RoseTTAFold</a:t>
            </a:r>
            <a:r>
              <a:rPr lang="de-DE" sz="3300" b="1" i="0" u="none" strike="noStrike" dirty="0">
                <a:solidFill>
                  <a:schemeClr val="tx2"/>
                </a:solidFill>
                <a:effectLst/>
              </a:rPr>
              <a:t> – Die Alternative</a:t>
            </a:r>
            <a:br>
              <a:rPr lang="de-DE" sz="3300" b="1" i="0" u="none" strike="noStrike" dirty="0">
                <a:solidFill>
                  <a:schemeClr val="tx2"/>
                </a:solidFill>
                <a:effectLst/>
              </a:rPr>
            </a:br>
            <a:endParaRPr lang="de-DE" sz="3300" dirty="0">
              <a:solidFill>
                <a:schemeClr val="tx2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6D86D4-682B-2F95-3580-BA5230B7A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3870960"/>
            <a:ext cx="5300657" cy="2663477"/>
          </a:xfrm>
        </p:spPr>
        <p:txBody>
          <a:bodyPr anchor="ctr"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sz="3800" b="0" i="0" u="none" strike="noStrike" dirty="0">
                <a:solidFill>
                  <a:schemeClr val="tx2"/>
                </a:solidFill>
                <a:effectLst/>
              </a:rPr>
              <a:t>Entwickelt von der University </a:t>
            </a:r>
            <a:r>
              <a:rPr lang="de-DE" sz="3800" b="0" i="0" u="none" strike="noStrike" dirty="0" err="1">
                <a:solidFill>
                  <a:schemeClr val="tx2"/>
                </a:solidFill>
                <a:effectLst/>
              </a:rPr>
              <a:t>of</a:t>
            </a:r>
            <a:r>
              <a:rPr lang="de-DE" sz="3800" b="0" i="0" u="none" strike="noStrike" dirty="0">
                <a:solidFill>
                  <a:schemeClr val="tx2"/>
                </a:solidFill>
                <a:effectLst/>
              </a:rPr>
              <a:t> Washington (Baker Lab)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3800" b="0" i="0" u="none" strike="noStrike" dirty="0">
                <a:solidFill>
                  <a:schemeClr val="tx2"/>
                </a:solidFill>
                <a:effectLst/>
              </a:rPr>
              <a:t>Open-Source und stärker integriert in die Rosetta-Softwarefamilie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3800" b="0" i="0" u="none" strike="noStrike" dirty="0">
                <a:solidFill>
                  <a:schemeClr val="tx2"/>
                </a:solidFill>
                <a:effectLst/>
              </a:rPr>
              <a:t>Ebenfalls KI-basiert, aber mit unterschiedlichem Modellansatz</a:t>
            </a:r>
          </a:p>
          <a:p>
            <a:endParaRPr lang="de-DE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695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6E969-F58D-17FF-B219-2AE58FEB3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0"/>
            <a:ext cx="10515600" cy="1325563"/>
          </a:xfrm>
        </p:spPr>
        <p:txBody>
          <a:bodyPr/>
          <a:lstStyle/>
          <a:p>
            <a:r>
              <a:rPr lang="de-DE" b="1" dirty="0"/>
              <a:t>Unterschiede AlphaFold2 und </a:t>
            </a:r>
            <a:r>
              <a:rPr lang="de-DE" b="1" dirty="0" err="1"/>
              <a:t>RoseTTAFold</a:t>
            </a:r>
            <a:endParaRPr lang="de-DE" b="1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FF268259-30B3-F4D6-B94B-D7A41D5500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9020581"/>
              </p:ext>
            </p:extLst>
          </p:nvPr>
        </p:nvGraphicFramePr>
        <p:xfrm>
          <a:off x="838200" y="2492534"/>
          <a:ext cx="10515600" cy="3785616"/>
        </p:xfrm>
        <a:graphic>
          <a:graphicData uri="http://schemas.openxmlformats.org/drawingml/2006/table">
            <a:tbl>
              <a:tblPr/>
              <a:tblGrid>
                <a:gridCol w="3505200">
                  <a:extLst>
                    <a:ext uri="{9D8B030D-6E8A-4147-A177-3AD203B41FA5}">
                      <a16:colId xmlns:a16="http://schemas.microsoft.com/office/drawing/2014/main" val="337657917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49231771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240247067"/>
                    </a:ext>
                  </a:extLst>
                </a:gridCol>
              </a:tblGrid>
              <a:tr h="560832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309399"/>
                  </a:ext>
                </a:extLst>
              </a:tr>
              <a:tr h="560832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6424672"/>
                  </a:ext>
                </a:extLst>
              </a:tr>
              <a:tr h="560832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591418"/>
                  </a:ext>
                </a:extLst>
              </a:tr>
              <a:tr h="560832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264105"/>
                  </a:ext>
                </a:extLst>
              </a:tr>
              <a:tr h="560832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6020346"/>
                  </a:ext>
                </a:extLst>
              </a:tr>
              <a:tr h="981456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4749934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18A927CB-CF13-D9FB-D871-A884CED0E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8399"/>
            <a:ext cx="18473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FA6DCCD-ABF2-6F6D-0176-79B2E04FB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045" y="1375855"/>
            <a:ext cx="8486765" cy="511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538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A68F88-0554-FB2E-157F-FCEAD3945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3466" y="991261"/>
            <a:ext cx="5754696" cy="1837349"/>
          </a:xfrm>
        </p:spPr>
        <p:txBody>
          <a:bodyPr anchor="b">
            <a:normAutofit/>
          </a:bodyPr>
          <a:lstStyle/>
          <a:p>
            <a:pPr algn="ctr"/>
            <a:r>
              <a:rPr lang="de-DE" sz="3600" b="1" i="0" u="none" strike="noStrike">
                <a:solidFill>
                  <a:schemeClr val="tx2"/>
                </a:solidFill>
                <a:effectLst/>
              </a:rPr>
              <a:t>Anwendungen</a:t>
            </a:r>
            <a:br>
              <a:rPr lang="de-DE" sz="3600" b="1" i="0" u="none" strike="noStrike">
                <a:solidFill>
                  <a:schemeClr val="tx2"/>
                </a:solidFill>
                <a:effectLst/>
              </a:rPr>
            </a:br>
            <a:endParaRPr lang="de-DE" sz="3600">
              <a:solidFill>
                <a:schemeClr val="tx2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C3921CD-DDE5-4B57-8FDF-B37ADE4ED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1219" y="3985"/>
            <a:ext cx="9747620" cy="6858000"/>
            <a:chOff x="1318434" y="36937"/>
            <a:chExt cx="9747620" cy="68580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4CBEDF6-7B5F-471F-AF99-301A237481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8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D43DB10-4F84-47C2-8170-CB9EED8667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accent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F35C7A0-1526-4D97-BCD8-91B3576E3C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2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009574A-38B7-43A8-A925-1FB54C6B1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8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3AAA50-DE22-4E5D-9064-A37786C59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2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8A4CD4-2C50-D745-8FE9-7923274C3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5954" y="2979336"/>
            <a:ext cx="5709721" cy="2430864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solidFill>
                  <a:schemeClr val="tx2"/>
                </a:solidFill>
                <a:effectLst/>
              </a:rPr>
              <a:t>Strukturvorhersage für unbekannte Proteine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solidFill>
                  <a:schemeClr val="tx2"/>
                </a:solidFill>
                <a:effectLst/>
              </a:rPr>
              <a:t>Wirkstoffdesign / Drug Discovery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solidFill>
                  <a:schemeClr val="tx2"/>
                </a:solidFill>
                <a:effectLst/>
              </a:rPr>
              <a:t>Biotechnologie und Enzymdesign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solidFill>
                  <a:schemeClr val="tx2"/>
                </a:solidFill>
                <a:effectLst/>
              </a:rPr>
              <a:t>Grundlagenforschung</a:t>
            </a:r>
          </a:p>
          <a:p>
            <a:endParaRPr lang="de-DE" sz="2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824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7099A3A-81DE-E0B0-8F17-22BE9CD2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924" y="991261"/>
            <a:ext cx="5754696" cy="1837349"/>
          </a:xfrm>
        </p:spPr>
        <p:txBody>
          <a:bodyPr>
            <a:normAutofit/>
          </a:bodyPr>
          <a:lstStyle/>
          <a:p>
            <a:pPr algn="ctr"/>
            <a:r>
              <a:rPr lang="de-DE" sz="3600" b="1" i="0" u="none" strike="noStrike">
                <a:solidFill>
                  <a:schemeClr val="tx2"/>
                </a:solidFill>
                <a:effectLst/>
              </a:rPr>
              <a:t>Kritische Betrachtung</a:t>
            </a:r>
            <a:br>
              <a:rPr lang="de-DE" sz="3600" b="1" i="0" u="none" strike="noStrike">
                <a:solidFill>
                  <a:schemeClr val="tx2"/>
                </a:solidFill>
                <a:effectLst/>
              </a:rPr>
            </a:br>
            <a:endParaRPr lang="de-DE" sz="3600">
              <a:solidFill>
                <a:schemeClr val="tx2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545017-2445-4AB3-95A6-48F17C802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67135" y="0"/>
            <a:ext cx="4324865" cy="264114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3B5D580-007D-4215-A10B-C8CF12EE02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4228C19-035F-4E8E-BAFD-56EC684B6F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10D7C81-A1BE-4720-A66D-AEF9A11A5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BF18FEE-BE44-4F4A-AA4E-EC795CB0B9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7FC7F6-2F67-2B0C-A3FD-FAB40B65A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0412" y="2979336"/>
            <a:ext cx="5709721" cy="2430864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solidFill>
                  <a:schemeClr val="tx2"/>
                </a:solidFill>
                <a:effectLst/>
              </a:rPr>
              <a:t>Grenzen bei multiplen Konformationen / Dynamik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solidFill>
                  <a:schemeClr val="tx2"/>
                </a:solidFill>
                <a:effectLst/>
              </a:rPr>
              <a:t>Kein vollständiger Ersatz für experimentelle Methoden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0" i="0" u="none" strike="noStrike">
                <a:solidFill>
                  <a:schemeClr val="tx2"/>
                </a:solidFill>
                <a:effectLst/>
              </a:rPr>
              <a:t>Potenzial für Missbrauch (z. B. Biowaffen-Design)</a:t>
            </a:r>
          </a:p>
          <a:p>
            <a:endParaRPr lang="de-DE" sz="2000">
              <a:solidFill>
                <a:schemeClr val="tx2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B7259D-F2AD-42FE-B984-6D1D74321C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-456264" y="3658536"/>
            <a:ext cx="3655725" cy="2743201"/>
            <a:chOff x="-305" y="-1"/>
            <a:chExt cx="3832880" cy="287613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5C38C6-2516-45D1-ADFC-3F59F8E34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C274C95-E7A7-401D-A8F5-FFF5EB9291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D598C3-55D0-44FB-8766-A89B34B31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9EBC5C7-E54F-42F3-93F0-75AAC99FF9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1720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286</Words>
  <Application>Microsoft Macintosh PowerPoint</Application>
  <PresentationFormat>Breitbild</PresentationFormat>
  <Paragraphs>43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Annai MN</vt:lpstr>
      <vt:lpstr>Aptos</vt:lpstr>
      <vt:lpstr>Aptos Display</vt:lpstr>
      <vt:lpstr>Arial</vt:lpstr>
      <vt:lpstr>Office</vt:lpstr>
      <vt:lpstr>AlphaFold2 &amp; RoseTTAFold</vt:lpstr>
      <vt:lpstr>Warum ist Proteinfaltung wichtig? </vt:lpstr>
      <vt:lpstr>Der lange Weg zur Proteinfaltungsvorhersage </vt:lpstr>
      <vt:lpstr>Was ist AlphaFold2? </vt:lpstr>
      <vt:lpstr>AlphaFold2 – Technisches Grundkonzept </vt:lpstr>
      <vt:lpstr>RoseTTAFold – Die Alternative </vt:lpstr>
      <vt:lpstr>Unterschiede AlphaFold2 und RoseTTAFold</vt:lpstr>
      <vt:lpstr>Anwendungen </vt:lpstr>
      <vt:lpstr>Kritische Betrachtung </vt:lpstr>
      <vt:lpstr>Fazit </vt:lpstr>
      <vt:lpstr>Quellen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Lehrer 350606_1</dc:creator>
  <cp:lastModifiedBy>Lehrer 350606_1</cp:lastModifiedBy>
  <cp:revision>1</cp:revision>
  <dcterms:created xsi:type="dcterms:W3CDTF">2025-04-24T09:15:53Z</dcterms:created>
  <dcterms:modified xsi:type="dcterms:W3CDTF">2025-04-24T10:19:19Z</dcterms:modified>
</cp:coreProperties>
</file>